
<file path=[Content_Types].xml><?xml version="1.0" encoding="utf-8"?>
<Types xmlns="http://schemas.openxmlformats.org/package/2006/content-types">
  <Default Extension="jpeg" ContentType="image/jpeg"/>
  <Default Extension="vml" ContentType="application/vnd.openxmlformats-officedocument.vmlDrawing"/>
  <Default Extension="xlsx" ContentType="application/vnd.openxmlformats-officedocument.spreadsheetml.sheet"/>
  <Default Extension="bin" ContentType="application/vnd.openxmlformats-officedocument.oleObject"/>
  <Default Extension="png" ContentType="image/png"/>
  <Default Extension="emf" ContentType="image/x-emf"/>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8" r:id="rId4"/>
    <p:sldId id="264" r:id="rId5"/>
    <p:sldId id="259" r:id="rId6"/>
    <p:sldId id="285" r:id="rId7"/>
    <p:sldId id="287" r:id="rId8"/>
    <p:sldId id="288" r:id="rId9"/>
    <p:sldId id="263" r:id="rId10"/>
    <p:sldId id="265" r:id="rId11"/>
    <p:sldId id="290" r:id="rId12"/>
    <p:sldId id="266" r:id="rId13"/>
    <p:sldId id="292" r:id="rId14"/>
    <p:sldId id="293" r:id="rId15"/>
    <p:sldId id="294" r:id="rId16"/>
    <p:sldId id="267" r:id="rId17"/>
    <p:sldId id="307" r:id="rId18"/>
    <p:sldId id="291" r:id="rId19"/>
    <p:sldId id="268" r:id="rId20"/>
    <p:sldId id="295" r:id="rId21"/>
    <p:sldId id="296" r:id="rId22"/>
    <p:sldId id="297" r:id="rId23"/>
    <p:sldId id="299" r:id="rId24"/>
    <p:sldId id="300" r:id="rId25"/>
    <p:sldId id="301" r:id="rId26"/>
    <p:sldId id="302" r:id="rId27"/>
    <p:sldId id="270" r:id="rId28"/>
    <p:sldId id="304" r:id="rId29"/>
    <p:sldId id="305" r:id="rId30"/>
    <p:sldId id="306" r:id="rId31"/>
    <p:sldId id="279" r:id="rId3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CB6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234" y="66"/>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4598"/>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2" Type="http://schemas.openxmlformats.org/officeDocument/2006/relationships/themeOverride" Target="../theme/themeOverride1.xml"/><Relationship Id="rId1" Type="http://schemas.openxmlformats.org/officeDocument/2006/relationships/package" Target="../embeddings/Workbook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lang="zh-CN" sz="1800"/>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lang="zh-CN" sz="1800"/>
      </a:pPr>
    </a:p>
  </c:txPr>
  <c:externalData r:id="rId1">
    <c:autoUpdate val="0"/>
  </c:externalData>
</c:chartSpace>
</file>

<file path=ppt/drawings/_rels/vmlDrawing1.v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image" Target="../media/image2.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e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image" Target="../media/image14.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9.vml.rels><?xml version="1.0" encoding="UTF-8" standalone="yes"?>
<Relationships xmlns="http://schemas.openxmlformats.org/package/2006/relationships"><Relationship Id="rId4" Type="http://schemas.openxmlformats.org/officeDocument/2006/relationships/image" Target="../media/image19.emf"/><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image" Target="../media/image16.emf"/></Relationships>
</file>

<file path=ppt/media/>
</file>

<file path=ppt/media/image1.png>
</file>

<file path=ppt/media/image11.png>
</file>

<file path=ppt/media/image12.wdp>
</file>

<file path=ppt/media/image1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D17F162-D6A6-4558-B4B6-54B64063003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DF8D573-E751-42BE-A30B-72EEAD9D334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D17F162-D6A6-4558-B4B6-54B64063003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DF8D573-E751-42BE-A30B-72EEAD9D334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D17F162-D6A6-4558-B4B6-54B64063003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DF8D573-E751-42BE-A30B-72EEAD9D334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D17F162-D6A6-4558-B4B6-54B64063003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DF8D573-E751-42BE-A30B-72EEAD9D334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5D17F162-D6A6-4558-B4B6-54B64063003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DF8D573-E751-42BE-A30B-72EEAD9D334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5D17F162-D6A6-4558-B4B6-54B64063003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DF8D573-E751-42BE-A30B-72EEAD9D334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5D17F162-D6A6-4558-B4B6-54B640630033}"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DF8D573-E751-42BE-A30B-72EEAD9D334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D17F162-D6A6-4558-B4B6-54B640630033}"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DF8D573-E751-42BE-A30B-72EEAD9D334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D17F162-D6A6-4558-B4B6-54B640630033}"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DF8D573-E751-42BE-A30B-72EEAD9D334A}" type="slidenum">
              <a:rPr lang="zh-CN" altLang="en-US" smtClean="0"/>
            </a:fld>
            <a:endParaRPr lang="zh-CN" altLang="en-US"/>
          </a:p>
        </p:txBody>
      </p:sp>
      <p:pic>
        <p:nvPicPr>
          <p:cNvPr id="5" name="图片 4"/>
          <p:cNvPicPr>
            <a:picLocks noChangeAspect="1"/>
          </p:cNvPicPr>
          <p:nvPr userDrawn="1"/>
        </p:nvPicPr>
        <p:blipFill>
          <a:blip r:embed="rId2"/>
          <a:stretch>
            <a:fillRect/>
          </a:stretch>
        </p:blipFill>
        <p:spPr>
          <a:xfrm>
            <a:off x="-529" y="-297"/>
            <a:ext cx="12193057" cy="6858594"/>
          </a:xfrm>
          <a:prstGeom prst="rect">
            <a:avLst/>
          </a:prstGeom>
        </p:spPr>
      </p:pic>
      <p:sp>
        <p:nvSpPr>
          <p:cNvPr id="6" name="矩形 5"/>
          <p:cNvSpPr/>
          <p:nvPr userDrawn="1"/>
        </p:nvSpPr>
        <p:spPr>
          <a:xfrm>
            <a:off x="0" y="0"/>
            <a:ext cx="12192000"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D17F162-D6A6-4558-B4B6-54B64063003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DF8D573-E751-42BE-A30B-72EEAD9D334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D17F162-D6A6-4558-B4B6-54B64063003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DF8D573-E751-42BE-A30B-72EEAD9D334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17F162-D6A6-4558-B4B6-54B640630033}"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F8D573-E751-42BE-A30B-72EEAD9D334A}"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4" Type="http://schemas.openxmlformats.org/officeDocument/2006/relationships/vmlDrawing" Target="../drawings/vmlDrawing3.vml"/><Relationship Id="rId3" Type="http://schemas.openxmlformats.org/officeDocument/2006/relationships/slideLayout" Target="../slideLayouts/slideLayout7.xml"/><Relationship Id="rId2" Type="http://schemas.openxmlformats.org/officeDocument/2006/relationships/image" Target="../media/image7.emf"/><Relationship Id="rId1" Type="http://schemas.openxmlformats.org/officeDocument/2006/relationships/oleObject" Target="../embeddings/oleObject6.bin"/></Relationships>
</file>

<file path=ppt/slides/_rels/slide13.xml.rels><?xml version="1.0" encoding="UTF-8" standalone="yes"?>
<Relationships xmlns="http://schemas.openxmlformats.org/package/2006/relationships"><Relationship Id="rId4" Type="http://schemas.openxmlformats.org/officeDocument/2006/relationships/vmlDrawing" Target="../drawings/vmlDrawing4.vml"/><Relationship Id="rId3" Type="http://schemas.openxmlformats.org/officeDocument/2006/relationships/slideLayout" Target="../slideLayouts/slideLayout7.xml"/><Relationship Id="rId2" Type="http://schemas.openxmlformats.org/officeDocument/2006/relationships/image" Target="../media/image8.emf"/><Relationship Id="rId1" Type="http://schemas.openxmlformats.org/officeDocument/2006/relationships/oleObject" Target="../embeddings/oleObject7.bin"/></Relationships>
</file>

<file path=ppt/slides/_rels/slide14.xml.rels><?xml version="1.0" encoding="UTF-8" standalone="yes"?>
<Relationships xmlns="http://schemas.openxmlformats.org/package/2006/relationships"><Relationship Id="rId6" Type="http://schemas.openxmlformats.org/officeDocument/2006/relationships/vmlDrawing" Target="../drawings/vmlDrawing5.vml"/><Relationship Id="rId5" Type="http://schemas.openxmlformats.org/officeDocument/2006/relationships/slideLayout" Target="../slideLayouts/slideLayout7.xml"/><Relationship Id="rId4" Type="http://schemas.openxmlformats.org/officeDocument/2006/relationships/image" Target="../media/image10.emf"/><Relationship Id="rId3" Type="http://schemas.openxmlformats.org/officeDocument/2006/relationships/oleObject" Target="../embeddings/oleObject9.bin"/><Relationship Id="rId2" Type="http://schemas.openxmlformats.org/officeDocument/2006/relationships/image" Target="../media/image9.emf"/><Relationship Id="rId1" Type="http://schemas.openxmlformats.org/officeDocument/2006/relationships/oleObject" Target="../embeddings/oleObject8.bin"/></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hdphoto" Target="../media/image12.wdp"/><Relationship Id="rId1"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hdphoto" Target="../media/image12.wdp"/><Relationship Id="rId1"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9" Type="http://schemas.openxmlformats.org/officeDocument/2006/relationships/vmlDrawing" Target="../drawings/vmlDrawing6.vml"/><Relationship Id="rId8" Type="http://schemas.openxmlformats.org/officeDocument/2006/relationships/slideLayout" Target="../slideLayouts/slideLayout7.xml"/><Relationship Id="rId7" Type="http://schemas.openxmlformats.org/officeDocument/2006/relationships/image" Target="../media/image15.emf"/><Relationship Id="rId6" Type="http://schemas.openxmlformats.org/officeDocument/2006/relationships/oleObject" Target="../embeddings/oleObject11.bin"/><Relationship Id="rId5" Type="http://schemas.openxmlformats.org/officeDocument/2006/relationships/image" Target="../media/image14.emf"/><Relationship Id="rId4" Type="http://schemas.openxmlformats.org/officeDocument/2006/relationships/oleObject" Target="../embeddings/oleObject10.bin"/><Relationship Id="rId3" Type="http://schemas.openxmlformats.org/officeDocument/2006/relationships/image" Target="../media/image13.png"/><Relationship Id="rId2" Type="http://schemas.openxmlformats.org/officeDocument/2006/relationships/chart" Target="../charts/chart2.xml"/><Relationship Id="rId1" Type="http://schemas.openxmlformats.org/officeDocument/2006/relationships/chart" Target="../charts/chart1.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4" Type="http://schemas.openxmlformats.org/officeDocument/2006/relationships/vmlDrawing" Target="../drawings/vmlDrawing7.vml"/><Relationship Id="rId3" Type="http://schemas.openxmlformats.org/officeDocument/2006/relationships/slideLayout" Target="../slideLayouts/slideLayout7.xml"/><Relationship Id="rId2" Type="http://schemas.openxmlformats.org/officeDocument/2006/relationships/image" Target="../media/image14.emf"/><Relationship Id="rId1" Type="http://schemas.openxmlformats.org/officeDocument/2006/relationships/oleObject" Target="../embeddings/oleObject12.bin"/></Relationships>
</file>

<file path=ppt/slides/_rels/slide21.xml.rels><?xml version="1.0" encoding="UTF-8" standalone="yes"?>
<Relationships xmlns="http://schemas.openxmlformats.org/package/2006/relationships"><Relationship Id="rId4" Type="http://schemas.openxmlformats.org/officeDocument/2006/relationships/vmlDrawing" Target="../drawings/vmlDrawing8.vml"/><Relationship Id="rId3" Type="http://schemas.openxmlformats.org/officeDocument/2006/relationships/slideLayout" Target="../slideLayouts/slideLayout7.xml"/><Relationship Id="rId2" Type="http://schemas.openxmlformats.org/officeDocument/2006/relationships/image" Target="../media/image15.emf"/><Relationship Id="rId1" Type="http://schemas.openxmlformats.org/officeDocument/2006/relationships/oleObject" Target="../embeddings/oleObject13.bin"/></Relationships>
</file>

<file path=ppt/slides/_rels/slide22.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19.emf"/><Relationship Id="rId7" Type="http://schemas.openxmlformats.org/officeDocument/2006/relationships/oleObject" Target="../embeddings/oleObject17.bin"/><Relationship Id="rId6" Type="http://schemas.openxmlformats.org/officeDocument/2006/relationships/image" Target="../media/image18.emf"/><Relationship Id="rId5" Type="http://schemas.openxmlformats.org/officeDocument/2006/relationships/oleObject" Target="../embeddings/oleObject16.bin"/><Relationship Id="rId4" Type="http://schemas.openxmlformats.org/officeDocument/2006/relationships/image" Target="../media/image17.emf"/><Relationship Id="rId3" Type="http://schemas.openxmlformats.org/officeDocument/2006/relationships/oleObject" Target="../embeddings/oleObject15.bin"/><Relationship Id="rId2" Type="http://schemas.openxmlformats.org/officeDocument/2006/relationships/image" Target="../media/image16.emf"/><Relationship Id="rId10" Type="http://schemas.openxmlformats.org/officeDocument/2006/relationships/vmlDrawing" Target="../drawings/vmlDrawing9.vml"/><Relationship Id="rId1" Type="http://schemas.openxmlformats.org/officeDocument/2006/relationships/oleObject" Target="../embeddings/oleObject14.bin"/></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hdphoto" Target="../media/image12.wdp"/><Relationship Id="rId1"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6" Type="http://schemas.openxmlformats.org/officeDocument/2006/relationships/vmlDrawing" Target="../drawings/vmlDrawing1.vml"/><Relationship Id="rId5" Type="http://schemas.openxmlformats.org/officeDocument/2006/relationships/slideLayout" Target="../slideLayouts/slideLayout7.xml"/><Relationship Id="rId4" Type="http://schemas.openxmlformats.org/officeDocument/2006/relationships/image" Target="../media/image3.emf"/><Relationship Id="rId3" Type="http://schemas.openxmlformats.org/officeDocument/2006/relationships/oleObject" Target="../embeddings/oleObject2.bin"/><Relationship Id="rId2" Type="http://schemas.openxmlformats.org/officeDocument/2006/relationships/image" Target="../media/image2.emf"/><Relationship Id="rId1" Type="http://schemas.openxmlformats.org/officeDocument/2006/relationships/oleObject" Target="../embeddings/oleObject1.bin"/></Relationships>
</file>

<file path=ppt/slides/_rels/slide9.xml.rels><?xml version="1.0" encoding="UTF-8" standalone="yes"?>
<Relationships xmlns="http://schemas.openxmlformats.org/package/2006/relationships"><Relationship Id="rId8" Type="http://schemas.openxmlformats.org/officeDocument/2006/relationships/vmlDrawing" Target="../drawings/vmlDrawing2.vml"/><Relationship Id="rId7" Type="http://schemas.openxmlformats.org/officeDocument/2006/relationships/slideLayout" Target="../slideLayouts/slideLayout7.xml"/><Relationship Id="rId6" Type="http://schemas.openxmlformats.org/officeDocument/2006/relationships/image" Target="../media/image6.emf"/><Relationship Id="rId5" Type="http://schemas.openxmlformats.org/officeDocument/2006/relationships/oleObject" Target="../embeddings/oleObject5.bin"/><Relationship Id="rId4" Type="http://schemas.openxmlformats.org/officeDocument/2006/relationships/image" Target="../media/image5.emf"/><Relationship Id="rId3" Type="http://schemas.openxmlformats.org/officeDocument/2006/relationships/oleObject" Target="../embeddings/oleObject4.bin"/><Relationship Id="rId2" Type="http://schemas.openxmlformats.org/officeDocument/2006/relationships/image" Target="../media/image4.emf"/><Relationship Id="rId1" Type="http://schemas.openxmlformats.org/officeDocument/2006/relationships/oleObject" Target="../embeddings/oleObject3.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等腰三角形 9"/>
          <p:cNvSpPr/>
          <p:nvPr/>
        </p:nvSpPr>
        <p:spPr>
          <a:xfrm flipV="1">
            <a:off x="3489960" y="1463040"/>
            <a:ext cx="5212080" cy="4493172"/>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p:cNvSpPr/>
          <p:nvPr/>
        </p:nvSpPr>
        <p:spPr>
          <a:xfrm flipH="1" flipV="1">
            <a:off x="1781860" y="2514600"/>
            <a:ext cx="2174444" cy="1874520"/>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flipH="1">
            <a:off x="6308496" y="4489275"/>
            <a:ext cx="1701648" cy="146693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p:cNvSpPr/>
          <p:nvPr/>
        </p:nvSpPr>
        <p:spPr>
          <a:xfrm flipH="1">
            <a:off x="7717536" y="755694"/>
            <a:ext cx="1305816" cy="112570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13"/>
          <p:cNvSpPr/>
          <p:nvPr/>
        </p:nvSpPr>
        <p:spPr>
          <a:xfrm flipH="1">
            <a:off x="8461247" y="2307020"/>
            <a:ext cx="992125" cy="85527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flipH="1">
            <a:off x="2668524" y="1170852"/>
            <a:ext cx="708052" cy="61038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等腰三角形 15"/>
          <p:cNvSpPr/>
          <p:nvPr/>
        </p:nvSpPr>
        <p:spPr>
          <a:xfrm flipH="1">
            <a:off x="1251204" y="2973508"/>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等腰三角形 16"/>
          <p:cNvSpPr/>
          <p:nvPr/>
        </p:nvSpPr>
        <p:spPr>
          <a:xfrm flipH="1" flipV="1">
            <a:off x="10334244" y="31623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17"/>
          <p:cNvSpPr/>
          <p:nvPr/>
        </p:nvSpPr>
        <p:spPr>
          <a:xfrm flipH="1" flipV="1">
            <a:off x="3095244" y="5883820"/>
            <a:ext cx="281332" cy="24252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18"/>
          <p:cNvSpPr/>
          <p:nvPr/>
        </p:nvSpPr>
        <p:spPr>
          <a:xfrm flipH="1">
            <a:off x="9520121" y="774217"/>
            <a:ext cx="1168149" cy="1007024"/>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flipH="1" flipV="1">
            <a:off x="10531602" y="1905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1265682" y="2073429"/>
            <a:ext cx="9660636" cy="1106805"/>
          </a:xfrm>
          <a:prstGeom prst="rect">
            <a:avLst/>
          </a:prstGeom>
          <a:noFill/>
        </p:spPr>
        <p:txBody>
          <a:bodyPr wrap="square" rtlCol="0">
            <a:spAutoFit/>
          </a:bodyPr>
          <a:lstStyle/>
          <a:p>
            <a:pPr algn="ctr"/>
            <a:r>
              <a:rPr lang="en-US" altLang="zh-CN" sz="6600" b="1" dirty="0">
                <a:solidFill>
                  <a:schemeClr val="bg1"/>
                </a:solidFill>
              </a:rPr>
              <a:t>图书馆图书预订系统</a:t>
            </a:r>
            <a:endParaRPr lang="en-US" altLang="zh-CN" sz="6600" b="1" dirty="0">
              <a:solidFill>
                <a:schemeClr val="bg1"/>
              </a:solidFill>
            </a:endParaRPr>
          </a:p>
        </p:txBody>
      </p:sp>
      <p:sp>
        <p:nvSpPr>
          <p:cNvPr id="3" name="文本框 2"/>
          <p:cNvSpPr txBox="1"/>
          <p:nvPr/>
        </p:nvSpPr>
        <p:spPr>
          <a:xfrm>
            <a:off x="8867775" y="3963035"/>
            <a:ext cx="2323465" cy="1814830"/>
          </a:xfrm>
          <a:prstGeom prst="rect">
            <a:avLst/>
          </a:prstGeom>
          <a:noFill/>
        </p:spPr>
        <p:txBody>
          <a:bodyPr wrap="square" rtlCol="0">
            <a:spAutoFit/>
            <a:scene3d>
              <a:camera prst="orthographicFront"/>
              <a:lightRig rig="threePt" dir="t"/>
            </a:scene3d>
          </a:bodyPr>
          <a:p>
            <a:r>
              <a:rPr lang="zh-CN" altLang="en-US" sz="2800" b="1">
                <a:ln w="10160">
                  <a:solidFill>
                    <a:schemeClr val="accent5"/>
                  </a:solidFill>
                  <a:prstDash val="solid"/>
                </a:ln>
                <a:solidFill>
                  <a:srgbClr val="FFFFFF"/>
                </a:solidFill>
                <a:effectLst>
                  <a:outerShdw blurRad="38100" dist="22860" dir="5400000" algn="tl" rotWithShape="0">
                    <a:srgbClr val="000000">
                      <a:alpha val="30000"/>
                    </a:srgbClr>
                  </a:outerShdw>
                </a:effectLst>
              </a:rPr>
              <a:t>小组成员</a:t>
            </a:r>
            <a:endParaRPr lang="zh-CN" altLang="en-US" sz="2800" b="1">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r>
              <a:rPr lang="zh-CN" altLang="en-US" sz="2800" b="1">
                <a:ln w="10160">
                  <a:solidFill>
                    <a:schemeClr val="accent5"/>
                  </a:solidFill>
                  <a:prstDash val="solid"/>
                </a:ln>
                <a:solidFill>
                  <a:srgbClr val="FFFFFF"/>
                </a:solidFill>
                <a:effectLst>
                  <a:outerShdw blurRad="38100" dist="22860" dir="5400000" algn="tl" rotWithShape="0">
                    <a:srgbClr val="000000">
                      <a:alpha val="30000"/>
                    </a:srgbClr>
                  </a:outerShdw>
                </a:effectLst>
              </a:rPr>
              <a:t>张希</a:t>
            </a:r>
            <a:endParaRPr lang="zh-CN" altLang="en-US" sz="2800" b="1">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r>
              <a:rPr lang="zh-CN" altLang="en-US" sz="2800" b="1">
                <a:ln w="10160">
                  <a:solidFill>
                    <a:schemeClr val="accent5"/>
                  </a:solidFill>
                  <a:prstDash val="solid"/>
                </a:ln>
                <a:solidFill>
                  <a:srgbClr val="FFFFFF"/>
                </a:solidFill>
                <a:effectLst>
                  <a:outerShdw blurRad="38100" dist="22860" dir="5400000" algn="tl" rotWithShape="0">
                    <a:srgbClr val="000000">
                      <a:alpha val="30000"/>
                    </a:srgbClr>
                  </a:outerShdw>
                </a:effectLst>
              </a:rPr>
              <a:t>赵鹏</a:t>
            </a:r>
            <a:endParaRPr lang="zh-CN" altLang="en-US" sz="2800" b="1">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r>
              <a:rPr lang="zh-CN" altLang="en-US" sz="2800" b="1">
                <a:ln w="10160">
                  <a:solidFill>
                    <a:schemeClr val="accent5"/>
                  </a:solidFill>
                  <a:prstDash val="solid"/>
                </a:ln>
                <a:solidFill>
                  <a:srgbClr val="FFFFFF"/>
                </a:solidFill>
                <a:effectLst>
                  <a:outerShdw blurRad="38100" dist="22860" dir="5400000" algn="tl" rotWithShape="0">
                    <a:srgbClr val="000000">
                      <a:alpha val="30000"/>
                    </a:srgbClr>
                  </a:outerShdw>
                </a:effectLst>
              </a:rPr>
              <a:t>麻锦涛</a:t>
            </a:r>
            <a:endParaRPr lang="zh-CN" altLang="en-US" sz="2800" b="1">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829945"/>
          </a:xfrm>
          <a:prstGeom prst="rect">
            <a:avLst/>
          </a:prstGeom>
          <a:noFill/>
        </p:spPr>
        <p:txBody>
          <a:bodyPr wrap="square" rtlCol="0">
            <a:spAutoFit/>
          </a:bodyPr>
          <a:lstStyle/>
          <a:p>
            <a:pPr algn="ctr"/>
            <a:r>
              <a:rPr lang="zh-CN" altLang="en-US" sz="4800" b="1" dirty="0">
                <a:solidFill>
                  <a:schemeClr val="accent2"/>
                </a:solidFill>
              </a:rPr>
              <a:t>数据字典</a:t>
            </a:r>
            <a:endParaRPr lang="zh-CN" altLang="en-US" sz="4800" b="1" dirty="0">
              <a:solidFill>
                <a:schemeClr val="accent2"/>
              </a:solidFill>
            </a:endParaRPr>
          </a:p>
        </p:txBody>
      </p:sp>
      <p:sp>
        <p:nvSpPr>
          <p:cNvPr id="7" name="Oval 5"/>
          <p:cNvSpPr/>
          <p:nvPr/>
        </p:nvSpPr>
        <p:spPr>
          <a:xfrm>
            <a:off x="590228" y="2292503"/>
            <a:ext cx="834368" cy="834368"/>
          </a:xfrm>
          <a:prstGeom prst="ellipse">
            <a:avLst/>
          </a:pr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000" dirty="0"/>
          </a:p>
        </p:txBody>
      </p:sp>
      <p:sp>
        <p:nvSpPr>
          <p:cNvPr id="8" name="Oval 21"/>
          <p:cNvSpPr/>
          <p:nvPr/>
        </p:nvSpPr>
        <p:spPr>
          <a:xfrm>
            <a:off x="590228" y="3745426"/>
            <a:ext cx="834368" cy="834368"/>
          </a:xfrm>
          <a:prstGeom prst="ellipse">
            <a:avLst/>
          </a:pr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000" dirty="0"/>
          </a:p>
        </p:txBody>
      </p:sp>
      <p:sp>
        <p:nvSpPr>
          <p:cNvPr id="9" name="Oval 22"/>
          <p:cNvSpPr/>
          <p:nvPr/>
        </p:nvSpPr>
        <p:spPr>
          <a:xfrm>
            <a:off x="590228" y="5198348"/>
            <a:ext cx="834368" cy="834368"/>
          </a:xfrm>
          <a:prstGeom prst="ellipse">
            <a:avLst/>
          </a:pr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000" dirty="0"/>
          </a:p>
        </p:txBody>
      </p:sp>
      <p:grpSp>
        <p:nvGrpSpPr>
          <p:cNvPr id="13" name="组合 12"/>
          <p:cNvGrpSpPr/>
          <p:nvPr/>
        </p:nvGrpSpPr>
        <p:grpSpPr>
          <a:xfrm>
            <a:off x="725638" y="2491519"/>
            <a:ext cx="569259" cy="3315115"/>
            <a:chOff x="725638" y="2365541"/>
            <a:chExt cx="569259" cy="3315115"/>
          </a:xfrm>
          <a:solidFill>
            <a:schemeClr val="bg1"/>
          </a:solidFill>
        </p:grpSpPr>
        <p:sp>
          <p:nvSpPr>
            <p:cNvPr id="14" name="Freeform 7"/>
            <p:cNvSpPr>
              <a:spLocks noEditPoints="1"/>
            </p:cNvSpPr>
            <p:nvPr/>
          </p:nvSpPr>
          <p:spPr bwMode="auto">
            <a:xfrm>
              <a:off x="789244" y="2365541"/>
              <a:ext cx="436335" cy="436335"/>
            </a:xfrm>
            <a:custGeom>
              <a:avLst/>
              <a:gdLst>
                <a:gd name="T0" fmla="*/ 347 w 376"/>
                <a:gd name="T1" fmla="*/ 284 h 376"/>
                <a:gd name="T2" fmla="*/ 347 w 376"/>
                <a:gd name="T3" fmla="*/ 238 h 376"/>
                <a:gd name="T4" fmla="*/ 278 w 376"/>
                <a:gd name="T5" fmla="*/ 169 h 376"/>
                <a:gd name="T6" fmla="*/ 238 w 376"/>
                <a:gd name="T7" fmla="*/ 169 h 376"/>
                <a:gd name="T8" fmla="*/ 207 w 376"/>
                <a:gd name="T9" fmla="*/ 148 h 376"/>
                <a:gd name="T10" fmla="*/ 207 w 376"/>
                <a:gd name="T11" fmla="*/ 92 h 376"/>
                <a:gd name="T12" fmla="*/ 236 w 376"/>
                <a:gd name="T13" fmla="*/ 48 h 376"/>
                <a:gd name="T14" fmla="*/ 188 w 376"/>
                <a:gd name="T15" fmla="*/ 0 h 376"/>
                <a:gd name="T16" fmla="*/ 140 w 376"/>
                <a:gd name="T17" fmla="*/ 48 h 376"/>
                <a:gd name="T18" fmla="*/ 169 w 376"/>
                <a:gd name="T19" fmla="*/ 92 h 376"/>
                <a:gd name="T20" fmla="*/ 169 w 376"/>
                <a:gd name="T21" fmla="*/ 148 h 376"/>
                <a:gd name="T22" fmla="*/ 138 w 376"/>
                <a:gd name="T23" fmla="*/ 169 h 376"/>
                <a:gd name="T24" fmla="*/ 98 w 376"/>
                <a:gd name="T25" fmla="*/ 169 h 376"/>
                <a:gd name="T26" fmla="*/ 29 w 376"/>
                <a:gd name="T27" fmla="*/ 238 h 376"/>
                <a:gd name="T28" fmla="*/ 29 w 376"/>
                <a:gd name="T29" fmla="*/ 284 h 376"/>
                <a:gd name="T30" fmla="*/ 0 w 376"/>
                <a:gd name="T31" fmla="*/ 328 h 376"/>
                <a:gd name="T32" fmla="*/ 48 w 376"/>
                <a:gd name="T33" fmla="*/ 376 h 376"/>
                <a:gd name="T34" fmla="*/ 96 w 376"/>
                <a:gd name="T35" fmla="*/ 328 h 376"/>
                <a:gd name="T36" fmla="*/ 67 w 376"/>
                <a:gd name="T37" fmla="*/ 284 h 376"/>
                <a:gd name="T38" fmla="*/ 67 w 376"/>
                <a:gd name="T39" fmla="*/ 238 h 376"/>
                <a:gd name="T40" fmla="*/ 98 w 376"/>
                <a:gd name="T41" fmla="*/ 207 h 376"/>
                <a:gd name="T42" fmla="*/ 138 w 376"/>
                <a:gd name="T43" fmla="*/ 207 h 376"/>
                <a:gd name="T44" fmla="*/ 169 w 376"/>
                <a:gd name="T45" fmla="*/ 202 h 376"/>
                <a:gd name="T46" fmla="*/ 169 w 376"/>
                <a:gd name="T47" fmla="*/ 284 h 376"/>
                <a:gd name="T48" fmla="*/ 140 w 376"/>
                <a:gd name="T49" fmla="*/ 328 h 376"/>
                <a:gd name="T50" fmla="*/ 188 w 376"/>
                <a:gd name="T51" fmla="*/ 376 h 376"/>
                <a:gd name="T52" fmla="*/ 236 w 376"/>
                <a:gd name="T53" fmla="*/ 328 h 376"/>
                <a:gd name="T54" fmla="*/ 207 w 376"/>
                <a:gd name="T55" fmla="*/ 284 h 376"/>
                <a:gd name="T56" fmla="*/ 207 w 376"/>
                <a:gd name="T57" fmla="*/ 202 h 376"/>
                <a:gd name="T58" fmla="*/ 238 w 376"/>
                <a:gd name="T59" fmla="*/ 207 h 376"/>
                <a:gd name="T60" fmla="*/ 278 w 376"/>
                <a:gd name="T61" fmla="*/ 207 h 376"/>
                <a:gd name="T62" fmla="*/ 309 w 376"/>
                <a:gd name="T63" fmla="*/ 238 h 376"/>
                <a:gd name="T64" fmla="*/ 309 w 376"/>
                <a:gd name="T65" fmla="*/ 284 h 376"/>
                <a:gd name="T66" fmla="*/ 280 w 376"/>
                <a:gd name="T67" fmla="*/ 328 h 376"/>
                <a:gd name="T68" fmla="*/ 328 w 376"/>
                <a:gd name="T69" fmla="*/ 376 h 376"/>
                <a:gd name="T70" fmla="*/ 376 w 376"/>
                <a:gd name="T71" fmla="*/ 328 h 376"/>
                <a:gd name="T72" fmla="*/ 347 w 376"/>
                <a:gd name="T73" fmla="*/ 284 h 376"/>
                <a:gd name="T74" fmla="*/ 75 w 376"/>
                <a:gd name="T75" fmla="*/ 328 h 376"/>
                <a:gd name="T76" fmla="*/ 48 w 376"/>
                <a:gd name="T77" fmla="*/ 356 h 376"/>
                <a:gd name="T78" fmla="*/ 20 w 376"/>
                <a:gd name="T79" fmla="*/ 328 h 376"/>
                <a:gd name="T80" fmla="*/ 48 w 376"/>
                <a:gd name="T81" fmla="*/ 300 h 376"/>
                <a:gd name="T82" fmla="*/ 75 w 376"/>
                <a:gd name="T83" fmla="*/ 328 h 376"/>
                <a:gd name="T84" fmla="*/ 160 w 376"/>
                <a:gd name="T85" fmla="*/ 48 h 376"/>
                <a:gd name="T86" fmla="*/ 188 w 376"/>
                <a:gd name="T87" fmla="*/ 20 h 376"/>
                <a:gd name="T88" fmla="*/ 215 w 376"/>
                <a:gd name="T89" fmla="*/ 48 h 376"/>
                <a:gd name="T90" fmla="*/ 188 w 376"/>
                <a:gd name="T91" fmla="*/ 76 h 376"/>
                <a:gd name="T92" fmla="*/ 160 w 376"/>
                <a:gd name="T93" fmla="*/ 48 h 376"/>
                <a:gd name="T94" fmla="*/ 215 w 376"/>
                <a:gd name="T95" fmla="*/ 328 h 376"/>
                <a:gd name="T96" fmla="*/ 188 w 376"/>
                <a:gd name="T97" fmla="*/ 356 h 376"/>
                <a:gd name="T98" fmla="*/ 160 w 376"/>
                <a:gd name="T99" fmla="*/ 328 h 376"/>
                <a:gd name="T100" fmla="*/ 188 w 376"/>
                <a:gd name="T101" fmla="*/ 300 h 376"/>
                <a:gd name="T102" fmla="*/ 215 w 376"/>
                <a:gd name="T103" fmla="*/ 328 h 376"/>
                <a:gd name="T104" fmla="*/ 328 w 376"/>
                <a:gd name="T105" fmla="*/ 356 h 376"/>
                <a:gd name="T106" fmla="*/ 300 w 376"/>
                <a:gd name="T107" fmla="*/ 328 h 376"/>
                <a:gd name="T108" fmla="*/ 328 w 376"/>
                <a:gd name="T109" fmla="*/ 300 h 376"/>
                <a:gd name="T110" fmla="*/ 355 w 376"/>
                <a:gd name="T111" fmla="*/ 328 h 376"/>
                <a:gd name="T112" fmla="*/ 328 w 376"/>
                <a:gd name="T113" fmla="*/ 35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grp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4400" b="1" dirty="0">
                <a:solidFill>
                  <a:schemeClr val="tx1"/>
                </a:solidFill>
              </a:endParaRPr>
            </a:p>
          </p:txBody>
        </p:sp>
        <p:sp>
          <p:nvSpPr>
            <p:cNvPr id="15" name="Freeform 12"/>
            <p:cNvSpPr>
              <a:spLocks noEditPoints="1"/>
            </p:cNvSpPr>
            <p:nvPr/>
          </p:nvSpPr>
          <p:spPr bwMode="auto">
            <a:xfrm>
              <a:off x="725638" y="3869850"/>
              <a:ext cx="569259" cy="347344"/>
            </a:xfrm>
            <a:custGeom>
              <a:avLst/>
              <a:gdLst>
                <a:gd name="T0" fmla="*/ 152 w 400"/>
                <a:gd name="T1" fmla="*/ 7 h 244"/>
                <a:gd name="T2" fmla="*/ 127 w 400"/>
                <a:gd name="T3" fmla="*/ 7 h 244"/>
                <a:gd name="T4" fmla="*/ 0 w 400"/>
                <a:gd name="T5" fmla="*/ 122 h 244"/>
                <a:gd name="T6" fmla="*/ 127 w 400"/>
                <a:gd name="T7" fmla="*/ 237 h 244"/>
                <a:gd name="T8" fmla="*/ 152 w 400"/>
                <a:gd name="T9" fmla="*/ 237 h 244"/>
                <a:gd name="T10" fmla="*/ 152 w 400"/>
                <a:gd name="T11" fmla="*/ 212 h 244"/>
                <a:gd name="T12" fmla="*/ 53 w 400"/>
                <a:gd name="T13" fmla="*/ 122 h 244"/>
                <a:gd name="T14" fmla="*/ 152 w 400"/>
                <a:gd name="T15" fmla="*/ 32 h 244"/>
                <a:gd name="T16" fmla="*/ 152 w 400"/>
                <a:gd name="T17" fmla="*/ 7 h 244"/>
                <a:gd name="T18" fmla="*/ 272 w 400"/>
                <a:gd name="T19" fmla="*/ 7 h 244"/>
                <a:gd name="T20" fmla="*/ 248 w 400"/>
                <a:gd name="T21" fmla="*/ 7 h 244"/>
                <a:gd name="T22" fmla="*/ 248 w 400"/>
                <a:gd name="T23" fmla="*/ 32 h 244"/>
                <a:gd name="T24" fmla="*/ 347 w 400"/>
                <a:gd name="T25" fmla="*/ 122 h 244"/>
                <a:gd name="T26" fmla="*/ 248 w 400"/>
                <a:gd name="T27" fmla="*/ 212 h 244"/>
                <a:gd name="T28" fmla="*/ 248 w 400"/>
                <a:gd name="T29" fmla="*/ 237 h 244"/>
                <a:gd name="T30" fmla="*/ 272 w 400"/>
                <a:gd name="T31" fmla="*/ 237 h 244"/>
                <a:gd name="T32" fmla="*/ 400 w 400"/>
                <a:gd name="T33" fmla="*/ 122 h 244"/>
                <a:gd name="T34" fmla="*/ 272 w 400"/>
                <a:gd name="T35" fmla="*/ 7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0" h="244">
                  <a:moveTo>
                    <a:pt x="152" y="7"/>
                  </a:moveTo>
                  <a:cubicBezTo>
                    <a:pt x="145" y="0"/>
                    <a:pt x="135" y="0"/>
                    <a:pt x="127" y="7"/>
                  </a:cubicBezTo>
                  <a:cubicBezTo>
                    <a:pt x="0" y="122"/>
                    <a:pt x="0" y="122"/>
                    <a:pt x="0" y="122"/>
                  </a:cubicBezTo>
                  <a:cubicBezTo>
                    <a:pt x="127" y="237"/>
                    <a:pt x="127" y="237"/>
                    <a:pt x="127" y="237"/>
                  </a:cubicBezTo>
                  <a:cubicBezTo>
                    <a:pt x="135" y="244"/>
                    <a:pt x="145" y="244"/>
                    <a:pt x="152" y="237"/>
                  </a:cubicBezTo>
                  <a:cubicBezTo>
                    <a:pt x="159" y="230"/>
                    <a:pt x="159" y="219"/>
                    <a:pt x="152" y="212"/>
                  </a:cubicBezTo>
                  <a:cubicBezTo>
                    <a:pt x="53" y="122"/>
                    <a:pt x="53" y="122"/>
                    <a:pt x="53" y="122"/>
                  </a:cubicBezTo>
                  <a:cubicBezTo>
                    <a:pt x="152" y="32"/>
                    <a:pt x="152" y="32"/>
                    <a:pt x="152" y="32"/>
                  </a:cubicBezTo>
                  <a:cubicBezTo>
                    <a:pt x="159" y="25"/>
                    <a:pt x="159" y="14"/>
                    <a:pt x="152" y="7"/>
                  </a:cubicBezTo>
                  <a:close/>
                  <a:moveTo>
                    <a:pt x="272" y="7"/>
                  </a:moveTo>
                  <a:cubicBezTo>
                    <a:pt x="265" y="0"/>
                    <a:pt x="255" y="0"/>
                    <a:pt x="248" y="7"/>
                  </a:cubicBezTo>
                  <a:cubicBezTo>
                    <a:pt x="240" y="14"/>
                    <a:pt x="241" y="25"/>
                    <a:pt x="248" y="32"/>
                  </a:cubicBezTo>
                  <a:cubicBezTo>
                    <a:pt x="347" y="122"/>
                    <a:pt x="347" y="122"/>
                    <a:pt x="347" y="122"/>
                  </a:cubicBezTo>
                  <a:cubicBezTo>
                    <a:pt x="248" y="212"/>
                    <a:pt x="248" y="212"/>
                    <a:pt x="248" y="212"/>
                  </a:cubicBezTo>
                  <a:cubicBezTo>
                    <a:pt x="241" y="219"/>
                    <a:pt x="240" y="230"/>
                    <a:pt x="248" y="237"/>
                  </a:cubicBezTo>
                  <a:cubicBezTo>
                    <a:pt x="255" y="244"/>
                    <a:pt x="265" y="244"/>
                    <a:pt x="272" y="237"/>
                  </a:cubicBezTo>
                  <a:cubicBezTo>
                    <a:pt x="400" y="122"/>
                    <a:pt x="400" y="122"/>
                    <a:pt x="400" y="122"/>
                  </a:cubicBezTo>
                  <a:lnTo>
                    <a:pt x="272" y="7"/>
                  </a:lnTo>
                  <a:close/>
                </a:path>
              </a:pathLst>
            </a:custGeom>
            <a:grp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4400" b="1" dirty="0">
                <a:solidFill>
                  <a:schemeClr val="tx1"/>
                </a:solidFill>
              </a:endParaRPr>
            </a:p>
          </p:txBody>
        </p:sp>
        <p:sp>
          <p:nvSpPr>
            <p:cNvPr id="16" name="Freeform 17"/>
            <p:cNvSpPr>
              <a:spLocks noEditPoints="1"/>
            </p:cNvSpPr>
            <p:nvPr/>
          </p:nvSpPr>
          <p:spPr bwMode="auto">
            <a:xfrm>
              <a:off x="768279" y="5298450"/>
              <a:ext cx="478264" cy="382206"/>
            </a:xfrm>
            <a:custGeom>
              <a:avLst/>
              <a:gdLst>
                <a:gd name="T0" fmla="*/ 200 w 400"/>
                <a:gd name="T1" fmla="*/ 120 h 320"/>
                <a:gd name="T2" fmla="*/ 140 w 400"/>
                <a:gd name="T3" fmla="*/ 180 h 320"/>
                <a:gd name="T4" fmla="*/ 200 w 400"/>
                <a:gd name="T5" fmla="*/ 240 h 320"/>
                <a:gd name="T6" fmla="*/ 260 w 400"/>
                <a:gd name="T7" fmla="*/ 180 h 320"/>
                <a:gd name="T8" fmla="*/ 200 w 400"/>
                <a:gd name="T9" fmla="*/ 120 h 320"/>
                <a:gd name="T10" fmla="*/ 360 w 400"/>
                <a:gd name="T11" fmla="*/ 60 h 320"/>
                <a:gd name="T12" fmla="*/ 312 w 400"/>
                <a:gd name="T13" fmla="*/ 60 h 320"/>
                <a:gd name="T14" fmla="*/ 296 w 400"/>
                <a:gd name="T15" fmla="*/ 49 h 320"/>
                <a:gd name="T16" fmla="*/ 284 w 400"/>
                <a:gd name="T17" fmla="*/ 11 h 320"/>
                <a:gd name="T18" fmla="*/ 268 w 400"/>
                <a:gd name="T19" fmla="*/ 0 h 320"/>
                <a:gd name="T20" fmla="*/ 132 w 400"/>
                <a:gd name="T21" fmla="*/ 0 h 320"/>
                <a:gd name="T22" fmla="*/ 116 w 400"/>
                <a:gd name="T23" fmla="*/ 11 h 320"/>
                <a:gd name="T24" fmla="*/ 104 w 400"/>
                <a:gd name="T25" fmla="*/ 49 h 320"/>
                <a:gd name="T26" fmla="*/ 88 w 400"/>
                <a:gd name="T27" fmla="*/ 60 h 320"/>
                <a:gd name="T28" fmla="*/ 40 w 400"/>
                <a:gd name="T29" fmla="*/ 60 h 320"/>
                <a:gd name="T30" fmla="*/ 0 w 400"/>
                <a:gd name="T31" fmla="*/ 100 h 320"/>
                <a:gd name="T32" fmla="*/ 0 w 400"/>
                <a:gd name="T33" fmla="*/ 280 h 320"/>
                <a:gd name="T34" fmla="*/ 40 w 400"/>
                <a:gd name="T35" fmla="*/ 320 h 320"/>
                <a:gd name="T36" fmla="*/ 360 w 400"/>
                <a:gd name="T37" fmla="*/ 320 h 320"/>
                <a:gd name="T38" fmla="*/ 400 w 400"/>
                <a:gd name="T39" fmla="*/ 280 h 320"/>
                <a:gd name="T40" fmla="*/ 400 w 400"/>
                <a:gd name="T41" fmla="*/ 100 h 320"/>
                <a:gd name="T42" fmla="*/ 360 w 400"/>
                <a:gd name="T43" fmla="*/ 60 h 320"/>
                <a:gd name="T44" fmla="*/ 200 w 400"/>
                <a:gd name="T45" fmla="*/ 280 h 320"/>
                <a:gd name="T46" fmla="*/ 100 w 400"/>
                <a:gd name="T47" fmla="*/ 180 h 320"/>
                <a:gd name="T48" fmla="*/ 200 w 400"/>
                <a:gd name="T49" fmla="*/ 80 h 320"/>
                <a:gd name="T50" fmla="*/ 300 w 400"/>
                <a:gd name="T51" fmla="*/ 180 h 320"/>
                <a:gd name="T52" fmla="*/ 200 w 400"/>
                <a:gd name="T53" fmla="*/ 280 h 320"/>
                <a:gd name="T54" fmla="*/ 346 w 400"/>
                <a:gd name="T55" fmla="*/ 128 h 320"/>
                <a:gd name="T56" fmla="*/ 332 w 400"/>
                <a:gd name="T57" fmla="*/ 114 h 320"/>
                <a:gd name="T58" fmla="*/ 346 w 400"/>
                <a:gd name="T59" fmla="*/ 100 h 320"/>
                <a:gd name="T60" fmla="*/ 360 w 400"/>
                <a:gd name="T61" fmla="*/ 114 h 320"/>
                <a:gd name="T62" fmla="*/ 346 w 400"/>
                <a:gd name="T63" fmla="*/ 12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0" h="320">
                  <a:moveTo>
                    <a:pt x="200" y="120"/>
                  </a:moveTo>
                  <a:cubicBezTo>
                    <a:pt x="167" y="120"/>
                    <a:pt x="140" y="147"/>
                    <a:pt x="140" y="180"/>
                  </a:cubicBezTo>
                  <a:cubicBezTo>
                    <a:pt x="140" y="213"/>
                    <a:pt x="167" y="240"/>
                    <a:pt x="200" y="240"/>
                  </a:cubicBezTo>
                  <a:cubicBezTo>
                    <a:pt x="233" y="240"/>
                    <a:pt x="260" y="213"/>
                    <a:pt x="260" y="180"/>
                  </a:cubicBezTo>
                  <a:cubicBezTo>
                    <a:pt x="260" y="147"/>
                    <a:pt x="233" y="120"/>
                    <a:pt x="200" y="120"/>
                  </a:cubicBezTo>
                  <a:close/>
                  <a:moveTo>
                    <a:pt x="360" y="60"/>
                  </a:moveTo>
                  <a:cubicBezTo>
                    <a:pt x="312" y="60"/>
                    <a:pt x="312" y="60"/>
                    <a:pt x="312" y="60"/>
                  </a:cubicBezTo>
                  <a:cubicBezTo>
                    <a:pt x="305" y="60"/>
                    <a:pt x="298" y="55"/>
                    <a:pt x="296" y="49"/>
                  </a:cubicBezTo>
                  <a:cubicBezTo>
                    <a:pt x="284" y="11"/>
                    <a:pt x="284" y="11"/>
                    <a:pt x="284" y="11"/>
                  </a:cubicBezTo>
                  <a:cubicBezTo>
                    <a:pt x="281" y="5"/>
                    <a:pt x="274" y="0"/>
                    <a:pt x="268" y="0"/>
                  </a:cubicBezTo>
                  <a:cubicBezTo>
                    <a:pt x="132" y="0"/>
                    <a:pt x="132" y="0"/>
                    <a:pt x="132" y="0"/>
                  </a:cubicBezTo>
                  <a:cubicBezTo>
                    <a:pt x="125" y="0"/>
                    <a:pt x="118" y="5"/>
                    <a:pt x="116" y="11"/>
                  </a:cubicBezTo>
                  <a:cubicBezTo>
                    <a:pt x="104" y="49"/>
                    <a:pt x="104" y="49"/>
                    <a:pt x="104" y="49"/>
                  </a:cubicBezTo>
                  <a:cubicBezTo>
                    <a:pt x="101" y="55"/>
                    <a:pt x="94" y="60"/>
                    <a:pt x="88" y="60"/>
                  </a:cubicBezTo>
                  <a:cubicBezTo>
                    <a:pt x="40" y="60"/>
                    <a:pt x="40" y="60"/>
                    <a:pt x="40" y="60"/>
                  </a:cubicBezTo>
                  <a:cubicBezTo>
                    <a:pt x="18" y="60"/>
                    <a:pt x="0" y="78"/>
                    <a:pt x="0" y="100"/>
                  </a:cubicBezTo>
                  <a:cubicBezTo>
                    <a:pt x="0" y="280"/>
                    <a:pt x="0" y="280"/>
                    <a:pt x="0" y="280"/>
                  </a:cubicBezTo>
                  <a:cubicBezTo>
                    <a:pt x="0" y="302"/>
                    <a:pt x="18" y="320"/>
                    <a:pt x="40" y="320"/>
                  </a:cubicBezTo>
                  <a:cubicBezTo>
                    <a:pt x="360" y="320"/>
                    <a:pt x="360" y="320"/>
                    <a:pt x="360" y="320"/>
                  </a:cubicBezTo>
                  <a:cubicBezTo>
                    <a:pt x="382" y="320"/>
                    <a:pt x="400" y="302"/>
                    <a:pt x="400" y="280"/>
                  </a:cubicBezTo>
                  <a:cubicBezTo>
                    <a:pt x="400" y="100"/>
                    <a:pt x="400" y="100"/>
                    <a:pt x="400" y="100"/>
                  </a:cubicBezTo>
                  <a:cubicBezTo>
                    <a:pt x="400" y="78"/>
                    <a:pt x="382" y="60"/>
                    <a:pt x="360" y="60"/>
                  </a:cubicBezTo>
                  <a:close/>
                  <a:moveTo>
                    <a:pt x="200" y="280"/>
                  </a:moveTo>
                  <a:cubicBezTo>
                    <a:pt x="145" y="280"/>
                    <a:pt x="100" y="235"/>
                    <a:pt x="100" y="180"/>
                  </a:cubicBezTo>
                  <a:cubicBezTo>
                    <a:pt x="100" y="125"/>
                    <a:pt x="145" y="80"/>
                    <a:pt x="200" y="80"/>
                  </a:cubicBezTo>
                  <a:cubicBezTo>
                    <a:pt x="255" y="80"/>
                    <a:pt x="300" y="125"/>
                    <a:pt x="300" y="180"/>
                  </a:cubicBezTo>
                  <a:cubicBezTo>
                    <a:pt x="300" y="235"/>
                    <a:pt x="255" y="280"/>
                    <a:pt x="200" y="280"/>
                  </a:cubicBezTo>
                  <a:close/>
                  <a:moveTo>
                    <a:pt x="346" y="128"/>
                  </a:moveTo>
                  <a:cubicBezTo>
                    <a:pt x="338" y="128"/>
                    <a:pt x="332" y="122"/>
                    <a:pt x="332" y="114"/>
                  </a:cubicBezTo>
                  <a:cubicBezTo>
                    <a:pt x="332" y="106"/>
                    <a:pt x="338" y="100"/>
                    <a:pt x="346" y="100"/>
                  </a:cubicBezTo>
                  <a:cubicBezTo>
                    <a:pt x="354" y="100"/>
                    <a:pt x="360" y="106"/>
                    <a:pt x="360" y="114"/>
                  </a:cubicBezTo>
                  <a:cubicBezTo>
                    <a:pt x="360" y="122"/>
                    <a:pt x="354" y="128"/>
                    <a:pt x="346" y="128"/>
                  </a:cubicBezTo>
                  <a:close/>
                </a:path>
              </a:pathLst>
            </a:custGeom>
            <a:grp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4400" b="1" dirty="0">
                <a:solidFill>
                  <a:schemeClr val="tx1"/>
                </a:solidFill>
              </a:endParaRPr>
            </a:p>
          </p:txBody>
        </p:sp>
      </p:grpSp>
      <p:sp>
        <p:nvSpPr>
          <p:cNvPr id="31" name="文本框 30"/>
          <p:cNvSpPr txBox="1"/>
          <p:nvPr/>
        </p:nvSpPr>
        <p:spPr>
          <a:xfrm>
            <a:off x="3149600" y="1470025"/>
            <a:ext cx="6918325" cy="583565"/>
          </a:xfrm>
          <a:prstGeom prst="rect">
            <a:avLst/>
          </a:prstGeom>
          <a:noFill/>
        </p:spPr>
        <p:txBody>
          <a:bodyPr wrap="square" rtlCol="0">
            <a:spAutoFit/>
          </a:bodyPr>
          <a:p>
            <a:r>
              <a:rPr lang="zh-CN" altLang="en-US" sz="2400">
                <a:solidFill>
                  <a:schemeClr val="bg1"/>
                </a:solidFill>
              </a:rPr>
              <a:t>部分数据字典如下</a:t>
            </a:r>
            <a:r>
              <a:rPr lang="zh-CN" altLang="en-US" sz="3200">
                <a:solidFill>
                  <a:schemeClr val="bg1"/>
                </a:solidFill>
              </a:rPr>
              <a:t>：</a:t>
            </a:r>
            <a:endParaRPr lang="zh-CN" altLang="en-US" sz="3200">
              <a:solidFill>
                <a:schemeClr val="bg1"/>
              </a:solidFill>
            </a:endParaRPr>
          </a:p>
        </p:txBody>
      </p:sp>
      <p:sp>
        <p:nvSpPr>
          <p:cNvPr id="100" name="文本框 99"/>
          <p:cNvSpPr txBox="1"/>
          <p:nvPr/>
        </p:nvSpPr>
        <p:spPr>
          <a:xfrm>
            <a:off x="3978910" y="2177098"/>
            <a:ext cx="5080000" cy="3969385"/>
          </a:xfrm>
          <a:prstGeom prst="rect">
            <a:avLst/>
          </a:prstGeom>
          <a:noFill/>
          <a:ln w="9525">
            <a:solidFill>
              <a:schemeClr val="accent2">
                <a:lumMod val="60000"/>
                <a:lumOff val="40000"/>
              </a:schemeClr>
            </a:solidFill>
          </a:ln>
        </p:spPr>
        <p:txBody>
          <a:bodyPr>
            <a:spAutoFit/>
          </a:bodyPr>
          <a:p>
            <a:pPr indent="152400"/>
            <a:r>
              <a:rPr lang="zh-CN" sz="1200" b="0">
                <a:solidFill>
                  <a:schemeClr val="bg1"/>
                </a:solidFill>
                <a:ea typeface="宋体" panose="02010600030101010101" pitchFamily="2" charset="-122"/>
              </a:rPr>
              <a:t>名字：图书信息定义：图书信息＝书号+书名+编者+出版社+单价</a:t>
            </a:r>
            <a:r>
              <a:rPr lang="en-US" sz="1200" b="0">
                <a:solidFill>
                  <a:schemeClr val="bg1"/>
                </a:solidFill>
                <a:latin typeface="宋体" panose="02010600030101010101" pitchFamily="2" charset="-122"/>
              </a:rPr>
              <a:t>      </a:t>
            </a:r>
            <a:r>
              <a:rPr lang="zh-CN" sz="1200" b="0">
                <a:solidFill>
                  <a:schemeClr val="bg1"/>
                </a:solidFill>
                <a:ea typeface="宋体" panose="02010600030101010101" pitchFamily="2" charset="-122"/>
              </a:rPr>
              <a:t>书号=50位以数字开头的数字与字母的组合</a:t>
            </a:r>
            <a:r>
              <a:rPr lang="en-US" sz="1200" b="0">
                <a:solidFill>
                  <a:schemeClr val="bg1"/>
                </a:solidFill>
                <a:latin typeface="宋体" panose="02010600030101010101" pitchFamily="2" charset="-122"/>
              </a:rPr>
              <a:t>      </a:t>
            </a:r>
            <a:r>
              <a:rPr lang="zh-CN" sz="1200" b="0">
                <a:solidFill>
                  <a:schemeClr val="bg1"/>
                </a:solidFill>
                <a:ea typeface="宋体" panose="02010600030101010101" pitchFamily="2" charset="-122"/>
              </a:rPr>
              <a:t>书名=图书的名称</a:t>
            </a:r>
            <a:r>
              <a:rPr lang="en-US" sz="1200" b="0">
                <a:solidFill>
                  <a:schemeClr val="bg1"/>
                </a:solidFill>
                <a:latin typeface="宋体" panose="02010600030101010101" pitchFamily="2" charset="-122"/>
              </a:rPr>
              <a:t>      </a:t>
            </a:r>
            <a:r>
              <a:rPr lang="zh-CN" sz="1200" b="0">
                <a:solidFill>
                  <a:schemeClr val="bg1"/>
                </a:solidFill>
                <a:ea typeface="宋体" panose="02010600030101010101" pitchFamily="2" charset="-122"/>
              </a:rPr>
              <a:t>编者=图书的作者</a:t>
            </a:r>
            <a:r>
              <a:rPr lang="en-US" sz="1200" b="0">
                <a:solidFill>
                  <a:schemeClr val="bg1"/>
                </a:solidFill>
                <a:latin typeface="宋体" panose="02010600030101010101" pitchFamily="2" charset="-122"/>
              </a:rPr>
              <a:t>      </a:t>
            </a:r>
            <a:r>
              <a:rPr lang="zh-CN" sz="1200" b="0">
                <a:solidFill>
                  <a:schemeClr val="bg1"/>
                </a:solidFill>
                <a:ea typeface="宋体" panose="02010600030101010101" pitchFamily="2" charset="-122"/>
              </a:rPr>
              <a:t>出版社=出版图书的出版社</a:t>
            </a:r>
            <a:r>
              <a:rPr lang="en-US" sz="1200" b="0">
                <a:solidFill>
                  <a:schemeClr val="bg1"/>
                </a:solidFill>
                <a:latin typeface="宋体" panose="02010600030101010101" pitchFamily="2" charset="-122"/>
              </a:rPr>
              <a:t>      </a:t>
            </a:r>
            <a:r>
              <a:rPr lang="zh-CN" sz="1200" b="0">
                <a:solidFill>
                  <a:schemeClr val="bg1"/>
                </a:solidFill>
                <a:ea typeface="宋体" panose="02010600030101010101" pitchFamily="2" charset="-122"/>
              </a:rPr>
              <a:t>单价=出售图书的价格 格式为：1|2|3|4……|10000000名字：学生信息定义：学生信息＝学生学号+学生姓名+学生性别+学生班级+电话</a:t>
            </a:r>
            <a:r>
              <a:rPr lang="en-US" sz="1200" b="0">
                <a:solidFill>
                  <a:schemeClr val="bg1"/>
                </a:solidFill>
                <a:latin typeface="宋体" panose="02010600030101010101" pitchFamily="2" charset="-122"/>
              </a:rPr>
              <a:t>      </a:t>
            </a:r>
            <a:r>
              <a:rPr lang="zh-CN" sz="1200" b="0">
                <a:solidFill>
                  <a:schemeClr val="bg1"/>
                </a:solidFill>
                <a:ea typeface="宋体" panose="02010600030101010101" pitchFamily="2" charset="-122"/>
              </a:rPr>
              <a:t>学生学号=以数字11开头的10为数字      学生姓名=预订学生的姓名</a:t>
            </a:r>
            <a:r>
              <a:rPr lang="en-US" sz="1200" b="0">
                <a:solidFill>
                  <a:schemeClr val="bg1"/>
                </a:solidFill>
                <a:latin typeface="宋体" panose="02010600030101010101" pitchFamily="2" charset="-122"/>
              </a:rPr>
              <a:t>      </a:t>
            </a:r>
            <a:r>
              <a:rPr lang="zh-CN" sz="1200" b="0">
                <a:solidFill>
                  <a:schemeClr val="bg1"/>
                </a:solidFill>
                <a:ea typeface="宋体" panose="02010600030101010101" pitchFamily="2" charset="-122"/>
              </a:rPr>
              <a:t>学生性别=男|女</a:t>
            </a:r>
            <a:r>
              <a:rPr lang="en-US" sz="1200" b="0">
                <a:solidFill>
                  <a:schemeClr val="bg1"/>
                </a:solidFill>
                <a:latin typeface="宋体" panose="02010600030101010101" pitchFamily="2" charset="-122"/>
              </a:rPr>
              <a:t>      </a:t>
            </a:r>
            <a:r>
              <a:rPr lang="zh-CN" sz="1200" b="0">
                <a:solidFill>
                  <a:schemeClr val="bg1"/>
                </a:solidFill>
                <a:ea typeface="宋体" panose="02010600030101010101" pitchFamily="2" charset="-122"/>
              </a:rPr>
              <a:t>学生年级=大一|大二|大三|大四</a:t>
            </a:r>
            <a:r>
              <a:rPr lang="en-US" sz="1200" b="0">
                <a:solidFill>
                  <a:schemeClr val="bg1"/>
                </a:solidFill>
                <a:latin typeface="宋体" panose="02010600030101010101" pitchFamily="2" charset="-122"/>
              </a:rPr>
              <a:t>      </a:t>
            </a:r>
            <a:r>
              <a:rPr lang="zh-CN" sz="1200" b="0">
                <a:solidFill>
                  <a:schemeClr val="bg1"/>
                </a:solidFill>
                <a:ea typeface="宋体" panose="02010600030101010101" pitchFamily="2" charset="-122"/>
              </a:rPr>
              <a:t>电话</a:t>
            </a:r>
            <a:r>
              <a:rPr lang="en-US" sz="1200" b="0">
                <a:solidFill>
                  <a:schemeClr val="bg1"/>
                </a:solidFill>
                <a:latin typeface="宋体" panose="02010600030101010101" pitchFamily="2" charset="-122"/>
              </a:rPr>
              <a:t>=1|2|3|4……|50 </a:t>
            </a:r>
            <a:r>
              <a:rPr lang="zh-CN" sz="1200" b="0">
                <a:solidFill>
                  <a:schemeClr val="bg1"/>
                </a:solidFill>
                <a:ea typeface="宋体" panose="02010600030101010101" pitchFamily="2" charset="-122"/>
              </a:rPr>
              <a:t>名字：教师信息定义：教师信息＝教师工号+教师姓名+教师性别+教师部门+电话</a:t>
            </a:r>
            <a:r>
              <a:rPr lang="en-US" sz="1200" b="0">
                <a:solidFill>
                  <a:schemeClr val="bg1"/>
                </a:solidFill>
                <a:latin typeface="宋体" panose="02010600030101010101" pitchFamily="2" charset="-122"/>
              </a:rPr>
              <a:t>      </a:t>
            </a:r>
            <a:r>
              <a:rPr lang="zh-CN" sz="1200" b="0">
                <a:solidFill>
                  <a:schemeClr val="bg1"/>
                </a:solidFill>
                <a:ea typeface="宋体" panose="02010600030101010101" pitchFamily="2" charset="-122"/>
              </a:rPr>
              <a:t>教师学号=以数字22开头的10为数字      教师生姓名=预订教师的姓名</a:t>
            </a:r>
            <a:r>
              <a:rPr lang="en-US" sz="1200" b="0">
                <a:solidFill>
                  <a:schemeClr val="bg1"/>
                </a:solidFill>
                <a:latin typeface="宋体" panose="02010600030101010101" pitchFamily="2" charset="-122"/>
              </a:rPr>
              <a:t>      </a:t>
            </a:r>
            <a:r>
              <a:rPr lang="zh-CN" sz="1200" b="0">
                <a:solidFill>
                  <a:schemeClr val="bg1"/>
                </a:solidFill>
                <a:ea typeface="宋体" panose="02010600030101010101" pitchFamily="2" charset="-122"/>
              </a:rPr>
              <a:t>教师性别=男|女</a:t>
            </a:r>
            <a:r>
              <a:rPr lang="en-US" sz="1200" b="0">
                <a:solidFill>
                  <a:schemeClr val="bg1"/>
                </a:solidFill>
                <a:latin typeface="宋体" panose="02010600030101010101" pitchFamily="2" charset="-122"/>
              </a:rPr>
              <a:t>      </a:t>
            </a:r>
            <a:r>
              <a:rPr lang="zh-CN" sz="1200" b="0">
                <a:solidFill>
                  <a:schemeClr val="bg1"/>
                </a:solidFill>
                <a:ea typeface="宋体" panose="02010600030101010101" pitchFamily="2" charset="-122"/>
              </a:rPr>
              <a:t>教师部门=机械|电气|生化|数学|人文|计算机|其他</a:t>
            </a:r>
            <a:r>
              <a:rPr lang="en-US" sz="1200" b="0">
                <a:solidFill>
                  <a:schemeClr val="bg1"/>
                </a:solidFill>
                <a:latin typeface="宋体" panose="02010600030101010101" pitchFamily="2" charset="-122"/>
              </a:rPr>
              <a:t>      </a:t>
            </a:r>
            <a:r>
              <a:rPr lang="zh-CN" sz="1200" b="0">
                <a:solidFill>
                  <a:schemeClr val="bg1"/>
                </a:solidFill>
                <a:ea typeface="宋体" panose="02010600030101010101" pitchFamily="2" charset="-122"/>
              </a:rPr>
              <a:t>电话</a:t>
            </a:r>
            <a:r>
              <a:rPr lang="en-US" sz="1200" b="0">
                <a:solidFill>
                  <a:schemeClr val="bg1"/>
                </a:solidFill>
                <a:latin typeface="宋体" panose="02010600030101010101" pitchFamily="2" charset="-122"/>
              </a:rPr>
              <a:t>=1|2|3|4……|50 </a:t>
            </a:r>
            <a:endParaRPr lang="en-US" altLang="en-US" sz="1200" b="0">
              <a:solidFill>
                <a:schemeClr val="bg1"/>
              </a:solidFill>
              <a:latin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270" y="434340"/>
            <a:ext cx="6711315" cy="706755"/>
          </a:xfrm>
          <a:prstGeom prst="rect">
            <a:avLst/>
          </a:prstGeom>
          <a:noFill/>
        </p:spPr>
        <p:txBody>
          <a:bodyPr wrap="square" rtlCol="0">
            <a:spAutoFit/>
          </a:bodyPr>
          <a:lstStyle/>
          <a:p>
            <a:pPr algn="ctr"/>
            <a:r>
              <a:rPr lang="zh-CN" altLang="en-US" sz="4000" b="1" dirty="0">
                <a:solidFill>
                  <a:schemeClr val="accent2"/>
                </a:solidFill>
              </a:rPr>
              <a:t>软件分析设计</a:t>
            </a:r>
            <a:endParaRPr lang="zh-CN" altLang="en-US" sz="4000" b="1" dirty="0">
              <a:solidFill>
                <a:schemeClr val="accent2"/>
              </a:solidFill>
            </a:endParaRPr>
          </a:p>
        </p:txBody>
      </p:sp>
      <p:sp>
        <p:nvSpPr>
          <p:cNvPr id="12" name="Content Placeholder 2"/>
          <p:cNvSpPr txBox="1"/>
          <p:nvPr/>
        </p:nvSpPr>
        <p:spPr>
          <a:xfrm>
            <a:off x="1963774" y="2833947"/>
            <a:ext cx="9824475" cy="123898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sz="1200" dirty="0">
                <a:solidFill>
                  <a:schemeClr val="bg1"/>
                </a:solidFill>
                <a:sym typeface="+mn-ea"/>
              </a:rPr>
              <a:t>教材预订系统的功能可以划分为如下几个部分：</a:t>
            </a:r>
            <a:endParaRPr lang="en-US" altLang="zh-CN" sz="1200" dirty="0">
              <a:solidFill>
                <a:schemeClr val="bg1"/>
              </a:solidFill>
            </a:endParaRPr>
          </a:p>
          <a:p>
            <a:pPr marL="0" indent="0">
              <a:buFont typeface="Arial" panose="020B0604020202020204" pitchFamily="34" charset="0"/>
              <a:buNone/>
            </a:pPr>
            <a:r>
              <a:rPr lang="en-US" altLang="zh-CN" sz="1200" dirty="0">
                <a:solidFill>
                  <a:schemeClr val="bg1"/>
                </a:solidFill>
                <a:sym typeface="+mn-ea"/>
              </a:rPr>
              <a:t>1）系统帐户管理：主要是对系统用户进行管理，包括登陆、退出、操作记录等。</a:t>
            </a:r>
            <a:endParaRPr lang="en-US" altLang="zh-CN" sz="1200" dirty="0">
              <a:solidFill>
                <a:schemeClr val="bg1"/>
              </a:solidFill>
            </a:endParaRPr>
          </a:p>
          <a:p>
            <a:pPr marL="0" indent="0">
              <a:buFont typeface="Arial" panose="020B0604020202020204" pitchFamily="34" charset="0"/>
              <a:buNone/>
            </a:pPr>
            <a:r>
              <a:rPr lang="en-US" altLang="zh-CN" sz="1200" dirty="0">
                <a:solidFill>
                  <a:schemeClr val="bg1"/>
                </a:solidFill>
                <a:sym typeface="+mn-ea"/>
              </a:rPr>
              <a:t>2）预订管理：查询预订书、预订书籍、删除预订书籍、查询领书单。</a:t>
            </a:r>
            <a:endParaRPr lang="en-US" altLang="zh-CN" sz="1200" dirty="0">
              <a:solidFill>
                <a:schemeClr val="bg1"/>
              </a:solidFill>
            </a:endParaRPr>
          </a:p>
          <a:p>
            <a:pPr marL="0" indent="0">
              <a:buFont typeface="Arial" panose="020B0604020202020204" pitchFamily="34" charset="0"/>
              <a:buNone/>
            </a:pPr>
            <a:r>
              <a:rPr lang="en-US" altLang="zh-CN" sz="1200" dirty="0">
                <a:solidFill>
                  <a:schemeClr val="bg1"/>
                </a:solidFill>
                <a:sym typeface="+mn-ea"/>
              </a:rPr>
              <a:t>3）销售管理：处理购书单、查询进书单、修改和维护数据库中相应的表。</a:t>
            </a:r>
            <a:endParaRPr lang="en-US" altLang="zh-CN" sz="1200" dirty="0">
              <a:solidFill>
                <a:schemeClr val="bg1"/>
              </a:solidFill>
            </a:endParaRPr>
          </a:p>
          <a:p>
            <a:pPr marL="0" indent="0">
              <a:buFont typeface="Arial" panose="020B0604020202020204" pitchFamily="34" charset="0"/>
              <a:buNone/>
            </a:pPr>
            <a:r>
              <a:rPr lang="en-US" altLang="zh-CN" sz="1200" dirty="0">
                <a:solidFill>
                  <a:schemeClr val="bg1"/>
                </a:solidFill>
                <a:sym typeface="+mn-ea"/>
              </a:rPr>
              <a:t>4）采购管理：发缺书单、登记缺书纪录、拟订待购书信息、发进书通知单、修改和维护数据库中相应的表。</a:t>
            </a:r>
            <a:endParaRPr lang="en-US" altLang="zh-CN" sz="1200" dirty="0">
              <a:solidFill>
                <a:schemeClr val="bg1"/>
              </a:solidFill>
            </a:endParaRPr>
          </a:p>
          <a:p>
            <a:pPr marL="0" indent="0">
              <a:buFont typeface="Arial" panose="020B0604020202020204" pitchFamily="34" charset="0"/>
              <a:buNone/>
            </a:pPr>
            <a:endParaRPr lang="en-US" sz="1200" dirty="0">
              <a:solidFill>
                <a:schemeClr val="bg1"/>
              </a:solidFill>
            </a:endParaRPr>
          </a:p>
        </p:txBody>
      </p:sp>
      <p:sp>
        <p:nvSpPr>
          <p:cNvPr id="13" name="Title 13"/>
          <p:cNvSpPr txBox="1"/>
          <p:nvPr/>
        </p:nvSpPr>
        <p:spPr>
          <a:xfrm>
            <a:off x="1963776" y="2161316"/>
            <a:ext cx="4099365" cy="83213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zh-CN" altLang="en-US" sz="3600" b="1" dirty="0">
                <a:solidFill>
                  <a:schemeClr val="accent2"/>
                </a:solidFill>
                <a:sym typeface="+mn-ea"/>
              </a:rPr>
              <a:t>预定系统的功能：</a:t>
            </a:r>
            <a:endParaRPr lang="en-US" sz="3600" b="1" dirty="0">
              <a:solidFill>
                <a:schemeClr val="accent2"/>
              </a:solidFill>
            </a:endParaRPr>
          </a:p>
        </p:txBody>
      </p:sp>
      <p:sp>
        <p:nvSpPr>
          <p:cNvPr id="14" name="Freeform 7"/>
          <p:cNvSpPr>
            <a:spLocks noEditPoints="1"/>
          </p:cNvSpPr>
          <p:nvPr/>
        </p:nvSpPr>
        <p:spPr bwMode="auto">
          <a:xfrm>
            <a:off x="606226" y="2362278"/>
            <a:ext cx="1226116" cy="1535074"/>
          </a:xfrm>
          <a:custGeom>
            <a:avLst/>
            <a:gdLst>
              <a:gd name="T0" fmla="*/ 311 w 321"/>
              <a:gd name="T1" fmla="*/ 99 h 402"/>
              <a:gd name="T2" fmla="*/ 189 w 321"/>
              <a:gd name="T3" fmla="*/ 11 h 402"/>
              <a:gd name="T4" fmla="*/ 94 w 321"/>
              <a:gd name="T5" fmla="*/ 126 h 402"/>
              <a:gd name="T6" fmla="*/ 109 w 321"/>
              <a:gd name="T7" fmla="*/ 174 h 402"/>
              <a:gd name="T8" fmla="*/ 6 w 321"/>
              <a:gd name="T9" fmla="*/ 328 h 402"/>
              <a:gd name="T10" fmla="*/ 1 w 321"/>
              <a:gd name="T11" fmla="*/ 351 h 402"/>
              <a:gd name="T12" fmla="*/ 8 w 321"/>
              <a:gd name="T13" fmla="*/ 390 h 402"/>
              <a:gd name="T14" fmla="*/ 22 w 321"/>
              <a:gd name="T15" fmla="*/ 401 h 402"/>
              <a:gd name="T16" fmla="*/ 52 w 321"/>
              <a:gd name="T17" fmla="*/ 395 h 402"/>
              <a:gd name="T18" fmla="*/ 71 w 321"/>
              <a:gd name="T19" fmla="*/ 382 h 402"/>
              <a:gd name="T20" fmla="*/ 111 w 321"/>
              <a:gd name="T21" fmla="*/ 316 h 402"/>
              <a:gd name="T22" fmla="*/ 112 w 321"/>
              <a:gd name="T23" fmla="*/ 316 h 402"/>
              <a:gd name="T24" fmla="*/ 140 w 321"/>
              <a:gd name="T25" fmla="*/ 311 h 402"/>
              <a:gd name="T26" fmla="*/ 187 w 321"/>
              <a:gd name="T27" fmla="*/ 233 h 402"/>
              <a:gd name="T28" fmla="*/ 239 w 321"/>
              <a:gd name="T29" fmla="*/ 232 h 402"/>
              <a:gd name="T30" fmla="*/ 311 w 321"/>
              <a:gd name="T31" fmla="*/ 99 h 402"/>
              <a:gd name="T32" fmla="*/ 260 w 321"/>
              <a:gd name="T33" fmla="*/ 130 h 402"/>
              <a:gd name="T34" fmla="*/ 206 w 321"/>
              <a:gd name="T35" fmla="*/ 120 h 402"/>
              <a:gd name="T36" fmla="*/ 179 w 321"/>
              <a:gd name="T37" fmla="*/ 71 h 402"/>
              <a:gd name="T38" fmla="*/ 248 w 321"/>
              <a:gd name="T39" fmla="*/ 58 h 402"/>
              <a:gd name="T40" fmla="*/ 260 w 321"/>
              <a:gd name="T41" fmla="*/ 13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1" h="402">
                <a:moveTo>
                  <a:pt x="311" y="99"/>
                </a:moveTo>
                <a:cubicBezTo>
                  <a:pt x="301" y="40"/>
                  <a:pt x="246" y="0"/>
                  <a:pt x="189" y="11"/>
                </a:cubicBezTo>
                <a:cubicBezTo>
                  <a:pt x="132" y="21"/>
                  <a:pt x="84" y="67"/>
                  <a:pt x="94" y="126"/>
                </a:cubicBezTo>
                <a:cubicBezTo>
                  <a:pt x="96" y="139"/>
                  <a:pt x="102" y="159"/>
                  <a:pt x="109" y="174"/>
                </a:cubicBezTo>
                <a:cubicBezTo>
                  <a:pt x="6" y="328"/>
                  <a:pt x="6" y="328"/>
                  <a:pt x="6" y="328"/>
                </a:cubicBezTo>
                <a:cubicBezTo>
                  <a:pt x="2" y="334"/>
                  <a:pt x="0" y="344"/>
                  <a:pt x="1" y="351"/>
                </a:cubicBezTo>
                <a:cubicBezTo>
                  <a:pt x="8" y="390"/>
                  <a:pt x="8" y="390"/>
                  <a:pt x="8" y="390"/>
                </a:cubicBezTo>
                <a:cubicBezTo>
                  <a:pt x="9" y="397"/>
                  <a:pt x="15" y="402"/>
                  <a:pt x="22" y="401"/>
                </a:cubicBezTo>
                <a:cubicBezTo>
                  <a:pt x="52" y="395"/>
                  <a:pt x="52" y="395"/>
                  <a:pt x="52" y="395"/>
                </a:cubicBezTo>
                <a:cubicBezTo>
                  <a:pt x="59" y="394"/>
                  <a:pt x="67" y="388"/>
                  <a:pt x="71" y="382"/>
                </a:cubicBezTo>
                <a:cubicBezTo>
                  <a:pt x="111" y="316"/>
                  <a:pt x="111" y="316"/>
                  <a:pt x="111" y="316"/>
                </a:cubicBezTo>
                <a:cubicBezTo>
                  <a:pt x="112" y="316"/>
                  <a:pt x="112" y="316"/>
                  <a:pt x="112" y="316"/>
                </a:cubicBezTo>
                <a:cubicBezTo>
                  <a:pt x="140" y="311"/>
                  <a:pt x="140" y="311"/>
                  <a:pt x="140" y="311"/>
                </a:cubicBezTo>
                <a:cubicBezTo>
                  <a:pt x="187" y="233"/>
                  <a:pt x="187" y="233"/>
                  <a:pt x="187" y="233"/>
                </a:cubicBezTo>
                <a:cubicBezTo>
                  <a:pt x="203" y="236"/>
                  <a:pt x="226" y="235"/>
                  <a:pt x="239" y="232"/>
                </a:cubicBezTo>
                <a:cubicBezTo>
                  <a:pt x="296" y="222"/>
                  <a:pt x="321" y="159"/>
                  <a:pt x="311" y="99"/>
                </a:cubicBezTo>
                <a:close/>
                <a:moveTo>
                  <a:pt x="260" y="130"/>
                </a:moveTo>
                <a:cubicBezTo>
                  <a:pt x="244" y="153"/>
                  <a:pt x="228" y="137"/>
                  <a:pt x="206" y="120"/>
                </a:cubicBezTo>
                <a:cubicBezTo>
                  <a:pt x="184" y="104"/>
                  <a:pt x="163" y="94"/>
                  <a:pt x="179" y="71"/>
                </a:cubicBezTo>
                <a:cubicBezTo>
                  <a:pt x="195" y="47"/>
                  <a:pt x="226" y="42"/>
                  <a:pt x="248" y="58"/>
                </a:cubicBezTo>
                <a:cubicBezTo>
                  <a:pt x="270" y="74"/>
                  <a:pt x="276" y="107"/>
                  <a:pt x="260" y="130"/>
                </a:cubicBezTo>
                <a:close/>
              </a:path>
            </a:pathLst>
          </a:cu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4400" b="1" dirty="0"/>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666940" y="873692"/>
            <a:ext cx="5200650" cy="706755"/>
          </a:xfrm>
          <a:prstGeom prst="rect">
            <a:avLst/>
          </a:prstGeom>
          <a:noFill/>
        </p:spPr>
        <p:txBody>
          <a:bodyPr wrap="square" rtlCol="0">
            <a:spAutoFit/>
          </a:bodyPr>
          <a:lstStyle/>
          <a:p>
            <a:pPr algn="ctr"/>
            <a:r>
              <a:rPr lang="zh-CN" altLang="en-US" sz="4000" b="1" dirty="0">
                <a:solidFill>
                  <a:schemeClr val="accent2"/>
                </a:solidFill>
              </a:rPr>
              <a:t>软件结构图</a:t>
            </a:r>
            <a:endParaRPr lang="zh-CN" altLang="en-US" sz="4000" b="1" dirty="0">
              <a:solidFill>
                <a:schemeClr val="accent2"/>
              </a:solidFill>
            </a:endParaRPr>
          </a:p>
        </p:txBody>
      </p:sp>
      <p:sp>
        <p:nvSpPr>
          <p:cNvPr id="8" name="TextBox 26"/>
          <p:cNvSpPr txBox="1"/>
          <p:nvPr/>
        </p:nvSpPr>
        <p:spPr>
          <a:xfrm>
            <a:off x="160272" y="1824047"/>
            <a:ext cx="11501886" cy="727075"/>
          </a:xfrm>
          <a:prstGeom prst="rect">
            <a:avLst/>
          </a:prstGeom>
          <a:noFill/>
        </p:spPr>
        <p:txBody>
          <a:bodyPr wrap="square" rIns="144000" bIns="36000" numCol="3" spcCol="360000" rtlCol="0">
            <a:spAutoFit/>
          </a:bodyPr>
          <a:lstStyle/>
          <a:p>
            <a:r>
              <a:rPr lang="en-US" altLang="zh-CN" sz="2800" b="1" dirty="0">
                <a:solidFill>
                  <a:schemeClr val="bg1"/>
                </a:solidFill>
                <a:latin typeface="Signika Negative" pitchFamily="2" charset="0"/>
              </a:rPr>
              <a:t>                   </a:t>
            </a:r>
            <a:r>
              <a:rPr lang="zh-CN" altLang="en-US" sz="2800" b="1" dirty="0">
                <a:solidFill>
                  <a:schemeClr val="bg1"/>
                </a:solidFill>
                <a:latin typeface="Signika Negative" pitchFamily="2" charset="0"/>
              </a:rPr>
              <a:t>总览              </a:t>
            </a:r>
            <a:endParaRPr lang="en-US" sz="1400" b="1" dirty="0">
              <a:solidFill>
                <a:schemeClr val="bg1"/>
              </a:solidFill>
              <a:latin typeface="Signika Negative" pitchFamily="2" charset="0"/>
            </a:endParaRPr>
          </a:p>
          <a:p>
            <a:pPr algn="just"/>
            <a:endParaRPr lang="en-US" sz="1400" b="1" dirty="0">
              <a:solidFill>
                <a:schemeClr val="bg1"/>
              </a:solidFill>
              <a:latin typeface="Signika Negative" pitchFamily="2" charset="0"/>
            </a:endParaRPr>
          </a:p>
        </p:txBody>
      </p:sp>
      <p:graphicFrame>
        <p:nvGraphicFramePr>
          <p:cNvPr id="6" name="对象 -2147482615"/>
          <p:cNvGraphicFramePr>
            <a:graphicFrameLocks noChangeAspect="1"/>
          </p:cNvGraphicFramePr>
          <p:nvPr/>
        </p:nvGraphicFramePr>
        <p:xfrm>
          <a:off x="3940810" y="1664335"/>
          <a:ext cx="7219950" cy="4493260"/>
        </p:xfrm>
        <a:graphic>
          <a:graphicData uri="http://schemas.openxmlformats.org/presentationml/2006/ole">
            <mc:AlternateContent xmlns:mc="http://schemas.openxmlformats.org/markup-compatibility/2006">
              <mc:Choice xmlns:v="urn:schemas-microsoft-com:vml" Requires="v">
                <p:oleObj spid="_x0000_s7" name="" r:id="rId1" imgW="5796915" imgH="3265805" progId="Visio.Drawing.11">
                  <p:embed/>
                </p:oleObj>
              </mc:Choice>
              <mc:Fallback>
                <p:oleObj name="" r:id="rId1" imgW="5796915" imgH="3265805" progId="Visio.Drawing.11">
                  <p:embed/>
                  <p:pic>
                    <p:nvPicPr>
                      <p:cNvPr id="0" name="图片 6"/>
                      <p:cNvPicPr/>
                      <p:nvPr/>
                    </p:nvPicPr>
                    <p:blipFill>
                      <a:blip r:embed="rId2"/>
                      <a:stretch>
                        <a:fillRect/>
                      </a:stretch>
                    </p:blipFill>
                    <p:spPr>
                      <a:xfrm>
                        <a:off x="3940810" y="1664335"/>
                        <a:ext cx="7219950" cy="4493260"/>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666940" y="873692"/>
            <a:ext cx="5200650" cy="706755"/>
          </a:xfrm>
          <a:prstGeom prst="rect">
            <a:avLst/>
          </a:prstGeom>
          <a:noFill/>
        </p:spPr>
        <p:txBody>
          <a:bodyPr wrap="square" rtlCol="0">
            <a:spAutoFit/>
          </a:bodyPr>
          <a:lstStyle/>
          <a:p>
            <a:pPr algn="ctr"/>
            <a:r>
              <a:rPr lang="zh-CN" altLang="en-US" sz="4000" b="1" dirty="0">
                <a:solidFill>
                  <a:schemeClr val="accent2"/>
                </a:solidFill>
              </a:rPr>
              <a:t>软件结构图</a:t>
            </a:r>
            <a:endParaRPr lang="zh-CN" altLang="en-US" sz="4000" b="1" dirty="0">
              <a:solidFill>
                <a:schemeClr val="accent2"/>
              </a:solidFill>
            </a:endParaRPr>
          </a:p>
        </p:txBody>
      </p:sp>
      <p:sp>
        <p:nvSpPr>
          <p:cNvPr id="8" name="TextBox 26"/>
          <p:cNvSpPr txBox="1"/>
          <p:nvPr/>
        </p:nvSpPr>
        <p:spPr>
          <a:xfrm>
            <a:off x="160272" y="1824047"/>
            <a:ext cx="11501886" cy="727075"/>
          </a:xfrm>
          <a:prstGeom prst="rect">
            <a:avLst/>
          </a:prstGeom>
          <a:noFill/>
        </p:spPr>
        <p:txBody>
          <a:bodyPr wrap="square" rIns="144000" bIns="36000" numCol="3" spcCol="360000" rtlCol="0">
            <a:spAutoFit/>
          </a:bodyPr>
          <a:lstStyle/>
          <a:p>
            <a:r>
              <a:rPr lang="en-US" altLang="zh-CN" sz="2800" b="1" dirty="0">
                <a:solidFill>
                  <a:schemeClr val="bg1"/>
                </a:solidFill>
                <a:latin typeface="Signika Negative" pitchFamily="2" charset="0"/>
              </a:rPr>
              <a:t>            </a:t>
            </a:r>
            <a:r>
              <a:rPr lang="zh-CN" altLang="en-US" sz="2800" b="1" dirty="0">
                <a:solidFill>
                  <a:schemeClr val="bg1"/>
                </a:solidFill>
                <a:latin typeface="Signika Negative" pitchFamily="2" charset="0"/>
              </a:rPr>
              <a:t>销售管理的结构图：              </a:t>
            </a:r>
            <a:endParaRPr lang="en-US" sz="1400" b="1" dirty="0">
              <a:solidFill>
                <a:schemeClr val="bg1"/>
              </a:solidFill>
              <a:latin typeface="Signika Negative" pitchFamily="2" charset="0"/>
            </a:endParaRPr>
          </a:p>
          <a:p>
            <a:pPr algn="just"/>
            <a:endParaRPr lang="en-US" sz="1400" b="1" dirty="0">
              <a:solidFill>
                <a:schemeClr val="bg1"/>
              </a:solidFill>
              <a:latin typeface="Signika Negative" pitchFamily="2" charset="0"/>
            </a:endParaRPr>
          </a:p>
        </p:txBody>
      </p:sp>
      <p:graphicFrame>
        <p:nvGraphicFramePr>
          <p:cNvPr id="6" name="对象 -2147482614"/>
          <p:cNvGraphicFramePr>
            <a:graphicFrameLocks noChangeAspect="1"/>
          </p:cNvGraphicFramePr>
          <p:nvPr/>
        </p:nvGraphicFramePr>
        <p:xfrm>
          <a:off x="5156835" y="1677670"/>
          <a:ext cx="6387465" cy="4369435"/>
        </p:xfrm>
        <a:graphic>
          <a:graphicData uri="http://schemas.openxmlformats.org/presentationml/2006/ole">
            <mc:AlternateContent xmlns:mc="http://schemas.openxmlformats.org/markup-compatibility/2006">
              <mc:Choice xmlns:v="urn:schemas-microsoft-com:vml" Requires="v">
                <p:oleObj spid="_x0000_s3076" name="" r:id="rId1" imgW="4563745" imgH="3119120" progId="Visio.Drawing.11">
                  <p:embed/>
                </p:oleObj>
              </mc:Choice>
              <mc:Fallback>
                <p:oleObj name="" r:id="rId1" imgW="4563745" imgH="3119120" progId="Visio.Drawing.11">
                  <p:embed/>
                  <p:pic>
                    <p:nvPicPr>
                      <p:cNvPr id="0" name="图片 3075"/>
                      <p:cNvPicPr/>
                      <p:nvPr/>
                    </p:nvPicPr>
                    <p:blipFill>
                      <a:blip r:embed="rId2"/>
                      <a:stretch>
                        <a:fillRect/>
                      </a:stretch>
                    </p:blipFill>
                    <p:spPr>
                      <a:xfrm>
                        <a:off x="5156835" y="1677670"/>
                        <a:ext cx="6387465" cy="4369435"/>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666940" y="873692"/>
            <a:ext cx="5200650" cy="706755"/>
          </a:xfrm>
          <a:prstGeom prst="rect">
            <a:avLst/>
          </a:prstGeom>
          <a:noFill/>
        </p:spPr>
        <p:txBody>
          <a:bodyPr wrap="square" rtlCol="0">
            <a:spAutoFit/>
          </a:bodyPr>
          <a:lstStyle/>
          <a:p>
            <a:pPr algn="ctr"/>
            <a:r>
              <a:rPr lang="zh-CN" altLang="en-US" sz="4000" b="1" dirty="0">
                <a:solidFill>
                  <a:schemeClr val="accent2"/>
                </a:solidFill>
              </a:rPr>
              <a:t>软件结构图</a:t>
            </a:r>
            <a:endParaRPr lang="zh-CN" altLang="en-US" sz="4000" b="1" dirty="0">
              <a:solidFill>
                <a:schemeClr val="accent2"/>
              </a:solidFill>
            </a:endParaRPr>
          </a:p>
        </p:txBody>
      </p:sp>
      <p:sp>
        <p:nvSpPr>
          <p:cNvPr id="8" name="TextBox 26"/>
          <p:cNvSpPr txBox="1"/>
          <p:nvPr/>
        </p:nvSpPr>
        <p:spPr>
          <a:xfrm>
            <a:off x="345692" y="1617672"/>
            <a:ext cx="11501886" cy="1035050"/>
          </a:xfrm>
          <a:prstGeom prst="rect">
            <a:avLst/>
          </a:prstGeom>
          <a:noFill/>
        </p:spPr>
        <p:txBody>
          <a:bodyPr wrap="square" rIns="144000" bIns="36000" numCol="3" spcCol="360000" rtlCol="0">
            <a:spAutoFit/>
          </a:bodyPr>
          <a:lstStyle/>
          <a:p>
            <a:r>
              <a:rPr lang="en-US" altLang="zh-CN" sz="2800" b="1" dirty="0">
                <a:solidFill>
                  <a:schemeClr val="bg1"/>
                </a:solidFill>
                <a:latin typeface="Signika Negative" pitchFamily="2" charset="0"/>
              </a:rPr>
              <a:t>      </a:t>
            </a:r>
            <a:r>
              <a:rPr lang="en-US" altLang="zh-CN" sz="2000" b="1" dirty="0">
                <a:solidFill>
                  <a:schemeClr val="bg1"/>
                </a:solidFill>
                <a:latin typeface="Signika Negative" pitchFamily="2" charset="0"/>
              </a:rPr>
              <a:t> </a:t>
            </a:r>
            <a:r>
              <a:rPr lang="zh-CN" altLang="en-US" sz="2000" b="1" dirty="0">
                <a:solidFill>
                  <a:schemeClr val="bg1"/>
                </a:solidFill>
                <a:latin typeface="Signika Negative" pitchFamily="2" charset="0"/>
                <a:sym typeface="+mn-ea"/>
              </a:rPr>
              <a:t>教师学生预订的结构图：</a:t>
            </a:r>
            <a:endParaRPr lang="zh-CN" altLang="en-US" sz="2000" b="1" dirty="0">
              <a:solidFill>
                <a:schemeClr val="bg1"/>
              </a:solidFill>
              <a:latin typeface="Signika Negative" pitchFamily="2" charset="0"/>
              <a:sym typeface="+mn-ea"/>
            </a:endParaRPr>
          </a:p>
          <a:p>
            <a:r>
              <a:rPr lang="zh-CN" altLang="en-US" sz="2000" b="1" dirty="0">
                <a:solidFill>
                  <a:schemeClr val="bg1"/>
                </a:solidFill>
                <a:latin typeface="Signika Negative" pitchFamily="2" charset="0"/>
                <a:sym typeface="+mn-ea"/>
              </a:rPr>
              <a:t>                                               采购管理的结构图</a:t>
            </a:r>
            <a:r>
              <a:rPr lang="zh-CN" altLang="en-US" sz="2000" b="1" dirty="0">
                <a:solidFill>
                  <a:schemeClr val="bg1"/>
                </a:solidFill>
                <a:latin typeface="Signika Negative" pitchFamily="2" charset="0"/>
              </a:rPr>
              <a:t> ：          </a:t>
            </a:r>
            <a:endParaRPr lang="en-US" sz="1400" b="1" dirty="0">
              <a:solidFill>
                <a:schemeClr val="bg1"/>
              </a:solidFill>
              <a:latin typeface="Signika Negative" pitchFamily="2" charset="0"/>
            </a:endParaRPr>
          </a:p>
          <a:p>
            <a:pPr algn="just"/>
            <a:endParaRPr lang="en-US" sz="1400" b="1" dirty="0">
              <a:solidFill>
                <a:schemeClr val="bg1"/>
              </a:solidFill>
              <a:latin typeface="Signika Negative" pitchFamily="2" charset="0"/>
            </a:endParaRPr>
          </a:p>
        </p:txBody>
      </p:sp>
      <p:graphicFrame>
        <p:nvGraphicFramePr>
          <p:cNvPr id="6" name="对象 -2147482621"/>
          <p:cNvGraphicFramePr>
            <a:graphicFrameLocks noChangeAspect="1"/>
          </p:cNvGraphicFramePr>
          <p:nvPr/>
        </p:nvGraphicFramePr>
        <p:xfrm>
          <a:off x="7582535" y="320040"/>
          <a:ext cx="3478530" cy="6174740"/>
        </p:xfrm>
        <a:graphic>
          <a:graphicData uri="http://schemas.openxmlformats.org/presentationml/2006/ole">
            <mc:AlternateContent xmlns:mc="http://schemas.openxmlformats.org/markup-compatibility/2006">
              <mc:Choice xmlns:v="urn:schemas-microsoft-com:vml" Requires="v">
                <p:oleObj spid="_x0000_s3076" name="" r:id="rId1" imgW="2298700" imgH="4076065" progId="Visio.Drawing.11">
                  <p:embed/>
                </p:oleObj>
              </mc:Choice>
              <mc:Fallback>
                <p:oleObj name="" r:id="rId1" imgW="2298700" imgH="4076065" progId="Visio.Drawing.11">
                  <p:embed/>
                  <p:pic>
                    <p:nvPicPr>
                      <p:cNvPr id="0" name="图片 3075"/>
                      <p:cNvPicPr/>
                      <p:nvPr/>
                    </p:nvPicPr>
                    <p:blipFill>
                      <a:blip r:embed="rId2"/>
                      <a:stretch>
                        <a:fillRect/>
                      </a:stretch>
                    </p:blipFill>
                    <p:spPr>
                      <a:xfrm>
                        <a:off x="7582535" y="320040"/>
                        <a:ext cx="3478530" cy="6174740"/>
                      </a:xfrm>
                      <a:prstGeom prst="rect">
                        <a:avLst/>
                      </a:prstGeom>
                      <a:noFill/>
                      <a:ln w="38100">
                        <a:noFill/>
                        <a:miter/>
                      </a:ln>
                    </p:spPr>
                  </p:pic>
                </p:oleObj>
              </mc:Fallback>
            </mc:AlternateContent>
          </a:graphicData>
        </a:graphic>
      </p:graphicFrame>
      <p:graphicFrame>
        <p:nvGraphicFramePr>
          <p:cNvPr id="7" name="对象 -2147482613"/>
          <p:cNvGraphicFramePr>
            <a:graphicFrameLocks noChangeAspect="1"/>
          </p:cNvGraphicFramePr>
          <p:nvPr/>
        </p:nvGraphicFramePr>
        <p:xfrm>
          <a:off x="1394460" y="2345055"/>
          <a:ext cx="3337560" cy="4212590"/>
        </p:xfrm>
        <a:graphic>
          <a:graphicData uri="http://schemas.openxmlformats.org/presentationml/2006/ole">
            <mc:AlternateContent xmlns:mc="http://schemas.openxmlformats.org/markup-compatibility/2006">
              <mc:Choice xmlns:v="urn:schemas-microsoft-com:vml" Requires="v">
                <p:oleObj spid="_x0000_s9" name="" r:id="rId3" imgW="2343150" imgH="2955290" progId="Visio.Drawing.11">
                  <p:embed/>
                </p:oleObj>
              </mc:Choice>
              <mc:Fallback>
                <p:oleObj name="" r:id="rId3" imgW="2343150" imgH="2955290" progId="Visio.Drawing.11">
                  <p:embed/>
                  <p:pic>
                    <p:nvPicPr>
                      <p:cNvPr id="0" name="图片 8"/>
                      <p:cNvPicPr/>
                      <p:nvPr/>
                    </p:nvPicPr>
                    <p:blipFill>
                      <a:blip r:embed="rId4"/>
                      <a:stretch>
                        <a:fillRect/>
                      </a:stretch>
                    </p:blipFill>
                    <p:spPr>
                      <a:xfrm>
                        <a:off x="1394460" y="2345055"/>
                        <a:ext cx="3337560" cy="4212590"/>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521970"/>
          </a:xfrm>
          <a:prstGeom prst="rect">
            <a:avLst/>
          </a:prstGeom>
          <a:noFill/>
        </p:spPr>
        <p:txBody>
          <a:bodyPr wrap="square" rtlCol="0">
            <a:spAutoFit/>
          </a:bodyPr>
          <a:lstStyle/>
          <a:p>
            <a:r>
              <a:rPr lang="zh-CN" altLang="en-US" sz="2800" b="1" dirty="0">
                <a:solidFill>
                  <a:schemeClr val="accent2"/>
                </a:solidFill>
              </a:rPr>
              <a:t>逻辑结构设计</a:t>
            </a:r>
            <a:endParaRPr lang="zh-CN" altLang="en-US" sz="2800" b="1" dirty="0">
              <a:solidFill>
                <a:schemeClr val="accent2"/>
              </a:solidFill>
            </a:endParaRPr>
          </a:p>
        </p:txBody>
      </p:sp>
      <p:sp>
        <p:nvSpPr>
          <p:cNvPr id="6" name="文本框 5"/>
          <p:cNvSpPr txBox="1"/>
          <p:nvPr/>
        </p:nvSpPr>
        <p:spPr>
          <a:xfrm>
            <a:off x="3049460" y="956309"/>
            <a:ext cx="8639620" cy="36830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chemeClr val="bg1"/>
                </a:solidFill>
              </a:rPr>
              <a:t>系统的数据结构设计</a:t>
            </a:r>
            <a:r>
              <a:rPr lang="en-US" altLang="zh-CN" dirty="0">
                <a:solidFill>
                  <a:schemeClr val="bg1"/>
                </a:solidFill>
              </a:rPr>
              <a:t> </a:t>
            </a:r>
            <a:endParaRPr lang="zh-CN" altLang="en-US" dirty="0">
              <a:solidFill>
                <a:schemeClr val="bg1"/>
              </a:solidFill>
            </a:endParaRPr>
          </a:p>
        </p:txBody>
      </p:sp>
      <p:pic>
        <p:nvPicPr>
          <p:cNvPr id="18" name="Picture 77" descr="F:\Trabajos\Envato\Graphic River\Mica PPT\mountains.png"/>
          <p:cNvPicPr>
            <a:picLocks noChangeAspect="1" noChangeArrowheads="1"/>
          </p:cNvPicPr>
          <p:nvPr/>
        </p:nvPicPr>
        <p:blipFill rotWithShape="1">
          <a:blip r:embed="rId1" cstate="print">
            <a:extLst>
              <a:ext uri="{BEBA8EAE-BF5A-486C-A8C5-ECC9F3942E4B}">
                <a14:imgProps xmlns:a14="http://schemas.microsoft.com/office/drawing/2010/main">
                  <a14:imgLayer r:embed="rId2">
                    <a14:imgEffect>
                      <a14:brightnessContrast bright="20000" contrast="-40000"/>
                    </a14:imgEffect>
                  </a14:imgLayer>
                </a14:imgProps>
              </a:ext>
            </a:extLst>
          </a:blip>
          <a:srcRect/>
          <a:stretch>
            <a:fillRect/>
          </a:stretch>
        </p:blipFill>
        <p:spPr bwMode="auto">
          <a:xfrm>
            <a:off x="556829" y="5082147"/>
            <a:ext cx="11077313" cy="106662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8" name="表格 57"/>
          <p:cNvGraphicFramePr/>
          <p:nvPr/>
        </p:nvGraphicFramePr>
        <p:xfrm>
          <a:off x="3223895" y="1824355"/>
          <a:ext cx="5411788" cy="0"/>
        </p:xfrm>
        <a:graphic>
          <a:graphicData uri="http://schemas.openxmlformats.org/drawingml/2006/table">
            <a:tbl>
              <a:tblPr firstRow="1" bandRow="1">
                <a:tableStyleId>{5940675A-B579-460E-94D1-54222C63F5DA}</a:tableStyleId>
              </a:tblPr>
              <a:tblGrid>
                <a:gridCol w="754063"/>
                <a:gridCol w="571500"/>
                <a:gridCol w="685800"/>
                <a:gridCol w="914400"/>
                <a:gridCol w="914400"/>
                <a:gridCol w="668337"/>
                <a:gridCol w="903288"/>
              </a:tblGrid>
              <a:tr h="0">
                <a:tc>
                  <a:txBody>
                    <a:bodyPr/>
                    <a:p>
                      <a:pPr indent="0" algn="ctr">
                        <a:buNone/>
                      </a:pPr>
                      <a:r>
                        <a:rPr lang="en-US" sz="1600" b="0" u="words">
                          <a:latin typeface="宋体" panose="02010600030101010101" pitchFamily="2" charset="-122"/>
                          <a:ea typeface="宋体" panose="02010600030101010101" pitchFamily="2" charset="-122"/>
                          <a:cs typeface="宋体" panose="02010600030101010101" pitchFamily="2" charset="-122"/>
                        </a:rPr>
                        <a:t>购书单号</a:t>
                      </a:r>
                      <a:endParaRPr lang="en-US" altLang="en-US" sz="1600" b="0" u="words">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u="words">
                          <a:latin typeface="宋体" panose="02010600030101010101" pitchFamily="2" charset="-122"/>
                          <a:ea typeface="宋体" panose="02010600030101010101" pitchFamily="2" charset="-122"/>
                          <a:cs typeface="宋体" panose="02010600030101010101" pitchFamily="2" charset="-122"/>
                        </a:rPr>
                        <a:t>书号</a:t>
                      </a:r>
                      <a:endParaRPr lang="en-US" altLang="en-US" sz="1600" b="0" u="words">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购书日期</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u="sng">
                          <a:latin typeface="宋体" panose="02010600030101010101" pitchFamily="2" charset="-122"/>
                          <a:ea typeface="宋体" panose="02010600030101010101" pitchFamily="2" charset="-122"/>
                          <a:cs typeface="宋体" panose="02010600030101010101" pitchFamily="2" charset="-122"/>
                        </a:rPr>
                        <a:t>预订者编号</a:t>
                      </a:r>
                      <a:endParaRPr lang="en-US" altLang="en-US" sz="1600" b="0" u="sng">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预订者姓名</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数量</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总额</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 </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 </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 </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 </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 </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 </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bl>
          </a:graphicData>
        </a:graphic>
      </p:graphicFrame>
      <p:sp>
        <p:nvSpPr>
          <p:cNvPr id="60" name="文本框 59"/>
          <p:cNvSpPr txBox="1"/>
          <p:nvPr/>
        </p:nvSpPr>
        <p:spPr>
          <a:xfrm>
            <a:off x="2697480" y="1487170"/>
            <a:ext cx="8253730" cy="337185"/>
          </a:xfrm>
          <a:prstGeom prst="rect">
            <a:avLst/>
          </a:prstGeom>
          <a:noFill/>
        </p:spPr>
        <p:txBody>
          <a:bodyPr wrap="none" rtlCol="0">
            <a:spAutoFit/>
          </a:bodyPr>
          <a:p>
            <a:pPr indent="0"/>
            <a:r>
              <a:rPr lang="zh-CN" sz="1600">
                <a:solidFill>
                  <a:schemeClr val="bg1"/>
                </a:solidFill>
                <a:ea typeface="宋体" panose="02010600030101010101" pitchFamily="2" charset="-122"/>
                <a:sym typeface="+mn-ea"/>
              </a:rPr>
              <a:t>1）预订单 属性名：{购书单号，书号，购书日期，预订者编号，预订者姓名，数量，总额</a:t>
            </a:r>
            <a:r>
              <a:rPr lang="en-US" sz="1600">
                <a:solidFill>
                  <a:schemeClr val="bg1"/>
                </a:solidFill>
                <a:latin typeface="宋体" panose="02010600030101010101" pitchFamily="2" charset="-122"/>
                <a:sym typeface="+mn-ea"/>
              </a:rPr>
              <a:t>}</a:t>
            </a:r>
            <a:endParaRPr lang="en-US" altLang="en-US" sz="1600">
              <a:solidFill>
                <a:schemeClr val="bg1"/>
              </a:solidFill>
              <a:latin typeface="宋体" panose="02010600030101010101" pitchFamily="2" charset="-122"/>
              <a:sym typeface="+mn-ea"/>
            </a:endParaRPr>
          </a:p>
        </p:txBody>
      </p:sp>
      <p:sp>
        <p:nvSpPr>
          <p:cNvPr id="61" name="文本框 60"/>
          <p:cNvSpPr txBox="1"/>
          <p:nvPr/>
        </p:nvSpPr>
        <p:spPr>
          <a:xfrm>
            <a:off x="2697480" y="2726055"/>
            <a:ext cx="8006080" cy="337185"/>
          </a:xfrm>
          <a:prstGeom prst="rect">
            <a:avLst/>
          </a:prstGeom>
          <a:noFill/>
        </p:spPr>
        <p:txBody>
          <a:bodyPr wrap="none" rtlCol="0">
            <a:spAutoFit/>
          </a:bodyPr>
          <a:p>
            <a:pPr indent="0"/>
            <a:r>
              <a:rPr lang="en-US" sz="1600">
                <a:solidFill>
                  <a:schemeClr val="bg1"/>
                </a:solidFill>
                <a:latin typeface="宋体" panose="02010600030101010101" pitchFamily="2" charset="-122"/>
                <a:sym typeface="+mn-ea"/>
              </a:rPr>
              <a:t>2)进书单 属性名：｛进书编号，书号，采购人姓名，采购日期，采购总数，采购总额｝</a:t>
            </a:r>
            <a:endParaRPr lang="en-US" sz="1600">
              <a:solidFill>
                <a:schemeClr val="bg1"/>
              </a:solidFill>
              <a:latin typeface="宋体" panose="02010600030101010101" pitchFamily="2" charset="-122"/>
              <a:sym typeface="+mn-ea"/>
            </a:endParaRPr>
          </a:p>
        </p:txBody>
      </p:sp>
      <p:sp>
        <p:nvSpPr>
          <p:cNvPr id="62" name="文本框 61"/>
          <p:cNvSpPr txBox="1"/>
          <p:nvPr/>
        </p:nvSpPr>
        <p:spPr>
          <a:xfrm>
            <a:off x="3556000" y="3108325"/>
            <a:ext cx="5080000" cy="275590"/>
          </a:xfrm>
          <a:prstGeom prst="rect">
            <a:avLst/>
          </a:prstGeom>
          <a:noFill/>
          <a:ln w="9525">
            <a:noFill/>
          </a:ln>
        </p:spPr>
        <p:txBody>
          <a:bodyPr>
            <a:spAutoFit/>
          </a:bodyPr>
          <a:p>
            <a:pPr indent="152400"/>
            <a:r>
              <a:rPr lang="en-US" sz="1200" b="0">
                <a:latin typeface="宋体" panose="02010600030101010101" pitchFamily="2" charset="-122"/>
              </a:rPr>
              <a:t> </a:t>
            </a:r>
            <a:endParaRPr lang="zh-CN" altLang="en-US"/>
          </a:p>
        </p:txBody>
      </p:sp>
      <p:graphicFrame>
        <p:nvGraphicFramePr>
          <p:cNvPr id="63" name="表格 62"/>
          <p:cNvGraphicFramePr/>
          <p:nvPr/>
        </p:nvGraphicFramePr>
        <p:xfrm>
          <a:off x="3223895" y="3063240"/>
          <a:ext cx="5410835" cy="0"/>
        </p:xfrm>
        <a:graphic>
          <a:graphicData uri="http://schemas.openxmlformats.org/drawingml/2006/table">
            <a:tbl>
              <a:tblPr firstRow="1" bandRow="1">
                <a:tableStyleId>{5940675A-B579-460E-94D1-54222C63F5DA}</a:tableStyleId>
              </a:tblPr>
              <a:tblGrid>
                <a:gridCol w="900113"/>
                <a:gridCol w="901700"/>
                <a:gridCol w="901700"/>
                <a:gridCol w="903287"/>
                <a:gridCol w="901700"/>
                <a:gridCol w="901700"/>
              </a:tblGrid>
              <a:tr h="0">
                <a:tc>
                  <a:txBody>
                    <a:bodyPr/>
                    <a:p>
                      <a:pPr indent="0" algn="ctr">
                        <a:buNone/>
                      </a:pPr>
                      <a:r>
                        <a:rPr lang="en-US" sz="1600" b="0" u="sng">
                          <a:latin typeface="宋体" panose="02010600030101010101" pitchFamily="2" charset="-122"/>
                          <a:ea typeface="宋体" panose="02010600030101010101" pitchFamily="2" charset="-122"/>
                          <a:cs typeface="宋体" panose="02010600030101010101" pitchFamily="2" charset="-122"/>
                        </a:rPr>
                        <a:t>进书编号</a:t>
                      </a:r>
                      <a:endParaRPr lang="en-US" altLang="en-US" sz="1600" b="0" u="sng">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u="words">
                          <a:latin typeface="宋体" panose="02010600030101010101" pitchFamily="2" charset="-122"/>
                          <a:ea typeface="宋体" panose="02010600030101010101" pitchFamily="2" charset="-122"/>
                          <a:cs typeface="宋体" panose="02010600030101010101" pitchFamily="2" charset="-122"/>
                        </a:rPr>
                        <a:t>书号</a:t>
                      </a:r>
                      <a:endParaRPr lang="en-US" altLang="en-US" sz="1600" b="0" u="words">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采购人姓名</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采购日期</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采购总数</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采购总额</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buNone/>
                      </a:pPr>
                      <a:r>
                        <a:rPr lang="en-US" sz="1600" b="1">
                          <a:latin typeface="宋体" panose="02010600030101010101" pitchFamily="2" charset="-122"/>
                          <a:ea typeface="宋体" panose="02010600030101010101" pitchFamily="2" charset="-122"/>
                          <a:cs typeface="宋体" panose="02010600030101010101" pitchFamily="2" charset="-122"/>
                        </a:rPr>
                        <a:t> </a:t>
                      </a:r>
                      <a:endParaRPr lang="en-US" altLang="en-US" sz="16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r>
                        <a:rPr lang="en-US" sz="1600" b="1">
                          <a:latin typeface="宋体" panose="02010600030101010101" pitchFamily="2" charset="-122"/>
                          <a:ea typeface="宋体" panose="02010600030101010101" pitchFamily="2" charset="-122"/>
                          <a:cs typeface="宋体" panose="02010600030101010101" pitchFamily="2" charset="-122"/>
                        </a:rPr>
                        <a:t> </a:t>
                      </a:r>
                      <a:endParaRPr lang="en-US" altLang="en-US" sz="16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r>
                        <a:rPr lang="en-US" sz="1600" b="1">
                          <a:latin typeface="宋体" panose="02010600030101010101" pitchFamily="2" charset="-122"/>
                          <a:ea typeface="宋体" panose="02010600030101010101" pitchFamily="2" charset="-122"/>
                          <a:cs typeface="宋体" panose="02010600030101010101" pitchFamily="2" charset="-122"/>
                        </a:rPr>
                        <a:t> </a:t>
                      </a:r>
                      <a:endParaRPr lang="en-US" altLang="en-US" sz="16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r>
                        <a:rPr lang="en-US" sz="1600" b="1">
                          <a:latin typeface="宋体" panose="02010600030101010101" pitchFamily="2" charset="-122"/>
                          <a:ea typeface="宋体" panose="02010600030101010101" pitchFamily="2" charset="-122"/>
                          <a:cs typeface="宋体" panose="02010600030101010101" pitchFamily="2" charset="-122"/>
                        </a:rPr>
                        <a:t> </a:t>
                      </a:r>
                      <a:endParaRPr lang="en-US" altLang="en-US" sz="16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r>
                        <a:rPr lang="en-US" sz="1600" b="1">
                          <a:latin typeface="宋体" panose="02010600030101010101" pitchFamily="2" charset="-122"/>
                          <a:ea typeface="宋体" panose="02010600030101010101" pitchFamily="2" charset="-122"/>
                          <a:cs typeface="宋体" panose="02010600030101010101" pitchFamily="2" charset="-122"/>
                        </a:rPr>
                        <a:t> </a:t>
                      </a:r>
                      <a:endParaRPr lang="en-US" altLang="en-US" sz="16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endParaRPr lang="en-US" altLang="en-US" sz="16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bl>
          </a:graphicData>
        </a:graphic>
      </p:graphicFrame>
      <p:sp>
        <p:nvSpPr>
          <p:cNvPr id="64" name="文本框 63"/>
          <p:cNvSpPr txBox="1"/>
          <p:nvPr/>
        </p:nvSpPr>
        <p:spPr>
          <a:xfrm>
            <a:off x="2697480" y="3980180"/>
            <a:ext cx="8209280" cy="337185"/>
          </a:xfrm>
          <a:prstGeom prst="rect">
            <a:avLst/>
          </a:prstGeom>
          <a:noFill/>
        </p:spPr>
        <p:txBody>
          <a:bodyPr wrap="none" rtlCol="0">
            <a:spAutoFit/>
          </a:bodyPr>
          <a:p>
            <a:pPr indent="0"/>
            <a:r>
              <a:rPr lang="en-US" sz="1600">
                <a:solidFill>
                  <a:schemeClr val="bg1"/>
                </a:solidFill>
                <a:latin typeface="宋体" panose="02010600030101010101" pitchFamily="2" charset="-122"/>
                <a:sym typeface="+mn-ea"/>
              </a:rPr>
              <a:t>3)领书单 属性名：｛领书单号，预订者编号，领书日期，购书单号，购书日期，经办人｝</a:t>
            </a:r>
            <a:endParaRPr lang="en-US" sz="1600">
              <a:solidFill>
                <a:schemeClr val="bg1"/>
              </a:solidFill>
              <a:latin typeface="宋体" panose="02010600030101010101" pitchFamily="2" charset="-122"/>
              <a:sym typeface="+mn-ea"/>
            </a:endParaRPr>
          </a:p>
        </p:txBody>
      </p:sp>
      <p:sp>
        <p:nvSpPr>
          <p:cNvPr id="65" name="文本框 64"/>
          <p:cNvSpPr txBox="1"/>
          <p:nvPr/>
        </p:nvSpPr>
        <p:spPr>
          <a:xfrm>
            <a:off x="3223895" y="4433570"/>
            <a:ext cx="5080000" cy="275590"/>
          </a:xfrm>
          <a:prstGeom prst="rect">
            <a:avLst/>
          </a:prstGeom>
          <a:noFill/>
          <a:ln w="9525">
            <a:noFill/>
          </a:ln>
        </p:spPr>
        <p:txBody>
          <a:bodyPr>
            <a:spAutoFit/>
          </a:bodyPr>
          <a:p>
            <a:pPr indent="152400"/>
            <a:r>
              <a:rPr lang="en-US" sz="1200" b="0">
                <a:latin typeface="宋体" panose="02010600030101010101" pitchFamily="2" charset="-122"/>
              </a:rPr>
              <a:t> </a:t>
            </a:r>
            <a:endParaRPr lang="zh-CN" altLang="en-US"/>
          </a:p>
        </p:txBody>
      </p:sp>
      <p:graphicFrame>
        <p:nvGraphicFramePr>
          <p:cNvPr id="66" name="表格 65"/>
          <p:cNvGraphicFramePr/>
          <p:nvPr/>
        </p:nvGraphicFramePr>
        <p:xfrm>
          <a:off x="3223895" y="4433570"/>
          <a:ext cx="5326380" cy="0"/>
        </p:xfrm>
        <a:graphic>
          <a:graphicData uri="http://schemas.openxmlformats.org/drawingml/2006/table">
            <a:tbl>
              <a:tblPr firstRow="1" bandRow="1">
                <a:tableStyleId>{5940675A-B579-460E-94D1-54222C63F5DA}</a:tableStyleId>
              </a:tblPr>
              <a:tblGrid>
                <a:gridCol w="754063"/>
                <a:gridCol w="914400"/>
                <a:gridCol w="800100"/>
                <a:gridCol w="685800"/>
                <a:gridCol w="1028700"/>
                <a:gridCol w="1143000"/>
              </a:tblGrid>
              <a:tr h="0">
                <a:tc>
                  <a:txBody>
                    <a:bodyPr/>
                    <a:p>
                      <a:pPr indent="0" algn="ctr">
                        <a:buNone/>
                      </a:pPr>
                      <a:r>
                        <a:rPr lang="en-US" sz="1600" b="0" u="words">
                          <a:latin typeface="宋体" panose="02010600030101010101" pitchFamily="2" charset="-122"/>
                          <a:ea typeface="宋体" panose="02010600030101010101" pitchFamily="2" charset="-122"/>
                          <a:cs typeface="宋体" panose="02010600030101010101" pitchFamily="2" charset="-122"/>
                        </a:rPr>
                        <a:t>领书单号</a:t>
                      </a:r>
                      <a:endParaRPr lang="en-US" altLang="en-US" sz="1600" b="0" u="words">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u="sng">
                          <a:latin typeface="宋体" panose="02010600030101010101" pitchFamily="2" charset="-122"/>
                          <a:ea typeface="宋体" panose="02010600030101010101" pitchFamily="2" charset="-122"/>
                          <a:cs typeface="宋体" panose="02010600030101010101" pitchFamily="2" charset="-122"/>
                        </a:rPr>
                        <a:t>预订者编号</a:t>
                      </a:r>
                      <a:endParaRPr lang="en-US" altLang="en-US" sz="1600" b="0" u="sng">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领书日期</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u="sng">
                          <a:latin typeface="宋体" panose="02010600030101010101" pitchFamily="2" charset="-122"/>
                          <a:ea typeface="宋体" panose="02010600030101010101" pitchFamily="2" charset="-122"/>
                          <a:cs typeface="宋体" panose="02010600030101010101" pitchFamily="2" charset="-122"/>
                        </a:rPr>
                        <a:t>购书单号</a:t>
                      </a:r>
                      <a:endParaRPr lang="en-US" altLang="en-US" sz="1600" b="0" u="sng">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购书日期</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经办人</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 </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 </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 </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 </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 </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521970"/>
          </a:xfrm>
          <a:prstGeom prst="rect">
            <a:avLst/>
          </a:prstGeom>
          <a:noFill/>
        </p:spPr>
        <p:txBody>
          <a:bodyPr wrap="square" rtlCol="0">
            <a:spAutoFit/>
          </a:bodyPr>
          <a:lstStyle/>
          <a:p>
            <a:r>
              <a:rPr lang="zh-CN" altLang="en-US" sz="2800" b="1" dirty="0">
                <a:solidFill>
                  <a:schemeClr val="accent2"/>
                </a:solidFill>
              </a:rPr>
              <a:t>逻辑结构设计</a:t>
            </a:r>
            <a:endParaRPr lang="zh-CN" altLang="en-US" sz="2800" b="1" dirty="0">
              <a:solidFill>
                <a:schemeClr val="accent2"/>
              </a:solidFill>
            </a:endParaRPr>
          </a:p>
        </p:txBody>
      </p:sp>
      <p:sp>
        <p:nvSpPr>
          <p:cNvPr id="6" name="文本框 5"/>
          <p:cNvSpPr txBox="1"/>
          <p:nvPr/>
        </p:nvSpPr>
        <p:spPr>
          <a:xfrm>
            <a:off x="3049460" y="956309"/>
            <a:ext cx="8639620" cy="36830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chemeClr val="bg1"/>
                </a:solidFill>
              </a:rPr>
              <a:t>系统的数据结构设计</a:t>
            </a:r>
            <a:r>
              <a:rPr lang="en-US" altLang="zh-CN" dirty="0">
                <a:solidFill>
                  <a:schemeClr val="bg1"/>
                </a:solidFill>
              </a:rPr>
              <a:t> </a:t>
            </a:r>
            <a:endParaRPr lang="zh-CN" altLang="en-US" dirty="0">
              <a:solidFill>
                <a:schemeClr val="bg1"/>
              </a:solidFill>
            </a:endParaRPr>
          </a:p>
        </p:txBody>
      </p:sp>
      <p:pic>
        <p:nvPicPr>
          <p:cNvPr id="18" name="Picture 77" descr="F:\Trabajos\Envato\Graphic River\Mica PPT\mountains.png"/>
          <p:cNvPicPr>
            <a:picLocks noChangeAspect="1" noChangeArrowheads="1"/>
          </p:cNvPicPr>
          <p:nvPr/>
        </p:nvPicPr>
        <p:blipFill rotWithShape="1">
          <a:blip r:embed="rId1" cstate="print">
            <a:extLst>
              <a:ext uri="{BEBA8EAE-BF5A-486C-A8C5-ECC9F3942E4B}">
                <a14:imgProps xmlns:a14="http://schemas.microsoft.com/office/drawing/2010/main">
                  <a14:imgLayer r:embed="rId2">
                    <a14:imgEffect>
                      <a14:brightnessContrast bright="20000" contrast="-40000"/>
                    </a14:imgEffect>
                  </a14:imgLayer>
                </a14:imgProps>
              </a:ext>
            </a:extLst>
          </a:blip>
          <a:srcRect/>
          <a:stretch>
            <a:fillRect/>
          </a:stretch>
        </p:blipFill>
        <p:spPr bwMode="auto">
          <a:xfrm>
            <a:off x="556829" y="5082147"/>
            <a:ext cx="11077313" cy="1066629"/>
          </a:xfrm>
          <a:prstGeom prst="rect">
            <a:avLst/>
          </a:prstGeom>
          <a:noFill/>
          <a:extLst>
            <a:ext uri="{909E8E84-426E-40DD-AFC4-6F175D3DCCD1}">
              <a14:hiddenFill xmlns:a14="http://schemas.microsoft.com/office/drawing/2010/main">
                <a:solidFill>
                  <a:srgbClr val="FFFFFF"/>
                </a:solidFill>
              </a14:hiddenFill>
            </a:ext>
          </a:extLst>
        </p:spPr>
      </p:pic>
      <p:sp>
        <p:nvSpPr>
          <p:cNvPr id="60" name="文本框 59"/>
          <p:cNvSpPr txBox="1"/>
          <p:nvPr/>
        </p:nvSpPr>
        <p:spPr>
          <a:xfrm>
            <a:off x="2697480" y="1487170"/>
            <a:ext cx="4291330" cy="337185"/>
          </a:xfrm>
          <a:prstGeom prst="rect">
            <a:avLst/>
          </a:prstGeom>
          <a:noFill/>
        </p:spPr>
        <p:txBody>
          <a:bodyPr wrap="none" rtlCol="0">
            <a:spAutoFit/>
          </a:bodyPr>
          <a:p>
            <a:pPr indent="0"/>
            <a:r>
              <a:rPr sz="1600">
                <a:solidFill>
                  <a:schemeClr val="bg1"/>
                </a:solidFill>
                <a:sym typeface="+mn-ea"/>
              </a:rPr>
              <a:t>4)缺书单 属性名：｛缺书单号，书号，总数｝</a:t>
            </a:r>
            <a:endParaRPr sz="1600">
              <a:solidFill>
                <a:schemeClr val="bg1"/>
              </a:solidFill>
              <a:sym typeface="+mn-ea"/>
            </a:endParaRPr>
          </a:p>
        </p:txBody>
      </p:sp>
      <p:sp>
        <p:nvSpPr>
          <p:cNvPr id="61" name="文本框 60"/>
          <p:cNvSpPr txBox="1"/>
          <p:nvPr/>
        </p:nvSpPr>
        <p:spPr>
          <a:xfrm>
            <a:off x="2697480" y="2726055"/>
            <a:ext cx="5567680" cy="337185"/>
          </a:xfrm>
          <a:prstGeom prst="rect">
            <a:avLst/>
          </a:prstGeom>
          <a:noFill/>
        </p:spPr>
        <p:txBody>
          <a:bodyPr wrap="none" rtlCol="0">
            <a:spAutoFit/>
          </a:bodyPr>
          <a:p>
            <a:pPr indent="0"/>
            <a:r>
              <a:rPr lang="en-US" sz="1600">
                <a:solidFill>
                  <a:schemeClr val="bg1"/>
                </a:solidFill>
                <a:latin typeface="宋体" panose="02010600030101010101" pitchFamily="2" charset="-122"/>
                <a:sym typeface="+mn-ea"/>
              </a:rPr>
              <a:t>7）教材信息  属性名：{书号，书名，编者，出版社，单价}</a:t>
            </a:r>
            <a:endParaRPr lang="en-US" sz="1600">
              <a:solidFill>
                <a:schemeClr val="bg1"/>
              </a:solidFill>
              <a:latin typeface="宋体" panose="02010600030101010101" pitchFamily="2" charset="-122"/>
              <a:sym typeface="+mn-ea"/>
            </a:endParaRPr>
          </a:p>
        </p:txBody>
      </p:sp>
      <p:sp>
        <p:nvSpPr>
          <p:cNvPr id="62" name="文本框 61"/>
          <p:cNvSpPr txBox="1"/>
          <p:nvPr/>
        </p:nvSpPr>
        <p:spPr>
          <a:xfrm>
            <a:off x="3556000" y="3063240"/>
            <a:ext cx="5080000" cy="275590"/>
          </a:xfrm>
          <a:prstGeom prst="rect">
            <a:avLst/>
          </a:prstGeom>
          <a:noFill/>
          <a:ln w="9525">
            <a:noFill/>
          </a:ln>
        </p:spPr>
        <p:txBody>
          <a:bodyPr>
            <a:spAutoFit/>
          </a:bodyPr>
          <a:p>
            <a:pPr indent="152400"/>
            <a:r>
              <a:rPr lang="en-US" sz="1200" b="0">
                <a:latin typeface="宋体" panose="02010600030101010101" pitchFamily="2" charset="-122"/>
              </a:rPr>
              <a:t> </a:t>
            </a:r>
            <a:endParaRPr lang="zh-CN" altLang="en-US"/>
          </a:p>
        </p:txBody>
      </p:sp>
      <p:sp>
        <p:nvSpPr>
          <p:cNvPr id="64" name="文本框 63"/>
          <p:cNvSpPr txBox="1"/>
          <p:nvPr/>
        </p:nvSpPr>
        <p:spPr>
          <a:xfrm>
            <a:off x="2697480" y="3980180"/>
            <a:ext cx="6990080" cy="337185"/>
          </a:xfrm>
          <a:prstGeom prst="rect">
            <a:avLst/>
          </a:prstGeom>
          <a:noFill/>
        </p:spPr>
        <p:txBody>
          <a:bodyPr wrap="none" rtlCol="0">
            <a:spAutoFit/>
          </a:bodyPr>
          <a:p>
            <a:pPr indent="0"/>
            <a:r>
              <a:rPr lang="en-US" sz="1600">
                <a:solidFill>
                  <a:schemeClr val="bg1"/>
                </a:solidFill>
                <a:latin typeface="宋体" panose="02010600030101010101" pitchFamily="2" charset="-122"/>
                <a:sym typeface="+mn-ea"/>
              </a:rPr>
              <a:t>8）学生信息 属性名 ：{学生学号，学生姓名，学生性别，学生年级，电话}</a:t>
            </a:r>
            <a:endParaRPr lang="en-US" sz="1600">
              <a:solidFill>
                <a:schemeClr val="bg1"/>
              </a:solidFill>
              <a:latin typeface="宋体" panose="02010600030101010101" pitchFamily="2" charset="-122"/>
              <a:sym typeface="+mn-ea"/>
            </a:endParaRPr>
          </a:p>
        </p:txBody>
      </p:sp>
      <p:sp>
        <p:nvSpPr>
          <p:cNvPr id="65" name="文本框 64"/>
          <p:cNvSpPr txBox="1"/>
          <p:nvPr/>
        </p:nvSpPr>
        <p:spPr>
          <a:xfrm>
            <a:off x="3223895" y="4433570"/>
            <a:ext cx="5080000" cy="275590"/>
          </a:xfrm>
          <a:prstGeom prst="rect">
            <a:avLst/>
          </a:prstGeom>
          <a:noFill/>
          <a:ln w="9525">
            <a:noFill/>
          </a:ln>
        </p:spPr>
        <p:txBody>
          <a:bodyPr>
            <a:spAutoFit/>
          </a:bodyPr>
          <a:p>
            <a:pPr indent="152400"/>
            <a:r>
              <a:rPr lang="en-US" sz="1200" b="0">
                <a:latin typeface="宋体" panose="02010600030101010101" pitchFamily="2" charset="-122"/>
              </a:rPr>
              <a:t> </a:t>
            </a:r>
            <a:endParaRPr lang="zh-CN" altLang="en-US"/>
          </a:p>
        </p:txBody>
      </p:sp>
      <p:graphicFrame>
        <p:nvGraphicFramePr>
          <p:cNvPr id="7" name="表格 6"/>
          <p:cNvGraphicFramePr/>
          <p:nvPr/>
        </p:nvGraphicFramePr>
        <p:xfrm>
          <a:off x="3049270" y="1949450"/>
          <a:ext cx="2468880" cy="0"/>
        </p:xfrm>
        <a:graphic>
          <a:graphicData uri="http://schemas.openxmlformats.org/drawingml/2006/table">
            <a:tbl>
              <a:tblPr firstRow="1" bandRow="1">
                <a:tableStyleId>{5940675A-B579-460E-94D1-54222C63F5DA}</a:tableStyleId>
              </a:tblPr>
              <a:tblGrid>
                <a:gridCol w="754063"/>
                <a:gridCol w="914400"/>
                <a:gridCol w="800100"/>
              </a:tblGrid>
              <a:tr h="0">
                <a:tc>
                  <a:txBody>
                    <a:bodyPr/>
                    <a:p>
                      <a:pPr indent="0" algn="ctr">
                        <a:buNone/>
                      </a:pPr>
                      <a:r>
                        <a:rPr lang="en-US" sz="1600" b="0" u="words">
                          <a:latin typeface="宋体" panose="02010600030101010101" pitchFamily="2" charset="-122"/>
                          <a:ea typeface="宋体" panose="02010600030101010101" pitchFamily="2" charset="-122"/>
                          <a:cs typeface="宋体" panose="02010600030101010101" pitchFamily="2" charset="-122"/>
                        </a:rPr>
                        <a:t>缺书单号</a:t>
                      </a:r>
                      <a:endParaRPr lang="en-US" altLang="en-US" sz="1600" b="0" u="words">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u="sng">
                          <a:latin typeface="宋体" panose="02010600030101010101" pitchFamily="2" charset="-122"/>
                          <a:ea typeface="宋体" panose="02010600030101010101" pitchFamily="2" charset="-122"/>
                          <a:cs typeface="宋体" panose="02010600030101010101" pitchFamily="2" charset="-122"/>
                        </a:rPr>
                        <a:t>书号</a:t>
                      </a:r>
                      <a:endParaRPr lang="en-US" altLang="en-US" sz="1600" b="0" u="sng">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缺书数量</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 </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 </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bl>
          </a:graphicData>
        </a:graphic>
      </p:graphicFrame>
      <p:graphicFrame>
        <p:nvGraphicFramePr>
          <p:cNvPr id="8" name="表格 7"/>
          <p:cNvGraphicFramePr/>
          <p:nvPr/>
        </p:nvGraphicFramePr>
        <p:xfrm>
          <a:off x="3049270" y="3185160"/>
          <a:ext cx="4508500" cy="0"/>
        </p:xfrm>
        <a:graphic>
          <a:graphicData uri="http://schemas.openxmlformats.org/drawingml/2006/table">
            <a:tbl>
              <a:tblPr firstRow="1" bandRow="1">
                <a:tableStyleId>{5940675A-B579-460E-94D1-54222C63F5DA}</a:tableStyleId>
              </a:tblPr>
              <a:tblGrid>
                <a:gridCol w="900113"/>
                <a:gridCol w="901700"/>
                <a:gridCol w="901700"/>
                <a:gridCol w="903287"/>
                <a:gridCol w="901700"/>
              </a:tblGrid>
              <a:tr h="0">
                <a:tc>
                  <a:txBody>
                    <a:bodyPr/>
                    <a:p>
                      <a:pPr indent="0" algn="ctr">
                        <a:buNone/>
                      </a:pPr>
                      <a:r>
                        <a:rPr lang="en-US" sz="1600" b="0" u="words">
                          <a:latin typeface="宋体" panose="02010600030101010101" pitchFamily="2" charset="-122"/>
                          <a:ea typeface="宋体" panose="02010600030101010101" pitchFamily="2" charset="-122"/>
                          <a:cs typeface="宋体" panose="02010600030101010101" pitchFamily="2" charset="-122"/>
                        </a:rPr>
                        <a:t>书号</a:t>
                      </a:r>
                      <a:endParaRPr lang="en-US" altLang="en-US" sz="1600" b="0" u="words">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书名</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作者</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出版社</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单价</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buNone/>
                      </a:pPr>
                      <a:r>
                        <a:rPr lang="en-US" sz="1600" b="1">
                          <a:latin typeface="宋体" panose="02010600030101010101" pitchFamily="2" charset="-122"/>
                          <a:ea typeface="宋体" panose="02010600030101010101" pitchFamily="2" charset="-122"/>
                          <a:cs typeface="宋体" panose="02010600030101010101" pitchFamily="2" charset="-122"/>
                        </a:rPr>
                        <a:t> </a:t>
                      </a:r>
                      <a:endParaRPr lang="en-US" altLang="en-US" sz="16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r>
                        <a:rPr lang="en-US" sz="1600" b="1">
                          <a:latin typeface="宋体" panose="02010600030101010101" pitchFamily="2" charset="-122"/>
                          <a:ea typeface="宋体" panose="02010600030101010101" pitchFamily="2" charset="-122"/>
                          <a:cs typeface="宋体" panose="02010600030101010101" pitchFamily="2" charset="-122"/>
                        </a:rPr>
                        <a:t> </a:t>
                      </a:r>
                      <a:endParaRPr lang="en-US" altLang="en-US" sz="16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r>
                        <a:rPr lang="en-US" sz="1600" b="1">
                          <a:latin typeface="宋体" panose="02010600030101010101" pitchFamily="2" charset="-122"/>
                          <a:ea typeface="宋体" panose="02010600030101010101" pitchFamily="2" charset="-122"/>
                          <a:cs typeface="宋体" panose="02010600030101010101" pitchFamily="2" charset="-122"/>
                        </a:rPr>
                        <a:t> </a:t>
                      </a:r>
                      <a:endParaRPr lang="en-US" altLang="en-US" sz="16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r>
                        <a:rPr lang="en-US" sz="1600" b="1">
                          <a:latin typeface="宋体" panose="02010600030101010101" pitchFamily="2" charset="-122"/>
                          <a:ea typeface="宋体" panose="02010600030101010101" pitchFamily="2" charset="-122"/>
                          <a:cs typeface="宋体" panose="02010600030101010101" pitchFamily="2" charset="-122"/>
                        </a:rPr>
                        <a:t> </a:t>
                      </a:r>
                      <a:endParaRPr lang="en-US" altLang="en-US" sz="16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endParaRPr lang="en-US" altLang="en-US" sz="16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bl>
          </a:graphicData>
        </a:graphic>
      </p:graphicFrame>
      <p:graphicFrame>
        <p:nvGraphicFramePr>
          <p:cNvPr id="9" name="表格 8"/>
          <p:cNvGraphicFramePr/>
          <p:nvPr/>
        </p:nvGraphicFramePr>
        <p:xfrm>
          <a:off x="3049270" y="4533265"/>
          <a:ext cx="3840480" cy="0"/>
        </p:xfrm>
        <a:graphic>
          <a:graphicData uri="http://schemas.openxmlformats.org/drawingml/2006/table">
            <a:tbl>
              <a:tblPr firstRow="1" bandRow="1">
                <a:tableStyleId>{5940675A-B579-460E-94D1-54222C63F5DA}</a:tableStyleId>
              </a:tblPr>
              <a:tblGrid>
                <a:gridCol w="754063"/>
                <a:gridCol w="914400"/>
                <a:gridCol w="800100"/>
                <a:gridCol w="685800"/>
                <a:gridCol w="685800"/>
              </a:tblGrid>
              <a:tr h="0">
                <a:tc>
                  <a:txBody>
                    <a:bodyPr/>
                    <a:p>
                      <a:pPr indent="0" algn="ctr">
                        <a:buNone/>
                      </a:pPr>
                      <a:r>
                        <a:rPr lang="en-US" sz="1600" b="0" u="words">
                          <a:latin typeface="宋体" panose="02010600030101010101" pitchFamily="2" charset="-122"/>
                          <a:ea typeface="宋体" panose="02010600030101010101" pitchFamily="2" charset="-122"/>
                          <a:cs typeface="宋体" panose="02010600030101010101" pitchFamily="2" charset="-122"/>
                        </a:rPr>
                        <a:t>学生学号</a:t>
                      </a:r>
                      <a:endParaRPr lang="en-US" altLang="en-US" sz="1600" b="0" u="words">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学生姓名</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学生性别</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学生年级</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600" b="0">
                          <a:latin typeface="宋体" panose="02010600030101010101" pitchFamily="2" charset="-122"/>
                          <a:ea typeface="宋体" panose="02010600030101010101" pitchFamily="2" charset="-122"/>
                          <a:cs typeface="宋体" panose="02010600030101010101" pitchFamily="2" charset="-122"/>
                        </a:rPr>
                        <a:t>电话</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 </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 </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 </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 </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buNone/>
                      </a:pPr>
                      <a:endParaRPr lang="en-US" altLang="en-US" sz="16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rot="16200000">
            <a:off x="-2788624" y="792481"/>
            <a:ext cx="8594767" cy="5273039"/>
            <a:chOff x="1251204" y="190500"/>
            <a:chExt cx="9675114" cy="5935847"/>
          </a:xfrm>
        </p:grpSpPr>
        <p:sp>
          <p:nvSpPr>
            <p:cNvPr id="5" name="等腰三角形 4"/>
            <p:cNvSpPr/>
            <p:nvPr/>
          </p:nvSpPr>
          <p:spPr>
            <a:xfrm flipV="1">
              <a:off x="3489960" y="1463040"/>
              <a:ext cx="5212080" cy="4493172"/>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5"/>
            <p:cNvSpPr/>
            <p:nvPr/>
          </p:nvSpPr>
          <p:spPr>
            <a:xfrm flipH="1" flipV="1">
              <a:off x="1781860" y="2514600"/>
              <a:ext cx="2174444" cy="1874520"/>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p:nvSpPr>
          <p:spPr>
            <a:xfrm flipH="1">
              <a:off x="6308496" y="4489275"/>
              <a:ext cx="1701648" cy="146693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flipH="1">
              <a:off x="7717536" y="755694"/>
              <a:ext cx="1305816" cy="112570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flipH="1">
              <a:off x="8461247" y="2307020"/>
              <a:ext cx="992125" cy="85527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p:cNvSpPr/>
            <p:nvPr/>
          </p:nvSpPr>
          <p:spPr>
            <a:xfrm flipH="1">
              <a:off x="2668524" y="1170852"/>
              <a:ext cx="708052" cy="61038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p:cNvSpPr/>
            <p:nvPr/>
          </p:nvSpPr>
          <p:spPr>
            <a:xfrm flipH="1">
              <a:off x="1251204" y="2973508"/>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flipH="1" flipV="1">
              <a:off x="10334244" y="31623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p:cNvSpPr/>
            <p:nvPr/>
          </p:nvSpPr>
          <p:spPr>
            <a:xfrm flipH="1" flipV="1">
              <a:off x="3095244" y="5883820"/>
              <a:ext cx="281332" cy="24252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13"/>
            <p:cNvSpPr/>
            <p:nvPr/>
          </p:nvSpPr>
          <p:spPr>
            <a:xfrm flipH="1">
              <a:off x="9520121" y="774217"/>
              <a:ext cx="1168149" cy="1007024"/>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flipH="1" flipV="1">
              <a:off x="10531602" y="1905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14239" y="1851645"/>
            <a:ext cx="2496342" cy="3153410"/>
          </a:xfrm>
          <a:prstGeom prst="rect">
            <a:avLst/>
          </a:prstGeom>
          <a:noFill/>
        </p:spPr>
        <p:txBody>
          <a:bodyPr wrap="square" rtlCol="0">
            <a:spAutoFit/>
          </a:bodyPr>
          <a:lstStyle/>
          <a:p>
            <a:pPr algn="ctr"/>
            <a:r>
              <a:rPr lang="en-US" altLang="zh-CN" sz="19900" b="1" dirty="0">
                <a:solidFill>
                  <a:schemeClr val="bg1"/>
                </a:solidFill>
              </a:rPr>
              <a:t>4</a:t>
            </a:r>
            <a:endParaRPr lang="en-US" altLang="zh-CN" sz="19900" b="1" dirty="0">
              <a:solidFill>
                <a:schemeClr val="bg1"/>
              </a:solidFill>
            </a:endParaRPr>
          </a:p>
        </p:txBody>
      </p:sp>
      <p:sp>
        <p:nvSpPr>
          <p:cNvPr id="16" name="文本框 15"/>
          <p:cNvSpPr txBox="1"/>
          <p:nvPr/>
        </p:nvSpPr>
        <p:spPr>
          <a:xfrm>
            <a:off x="5868860" y="2450424"/>
            <a:ext cx="5200650" cy="521970"/>
          </a:xfrm>
          <a:prstGeom prst="rect">
            <a:avLst/>
          </a:prstGeom>
          <a:noFill/>
        </p:spPr>
        <p:txBody>
          <a:bodyPr wrap="square" rtlCol="0">
            <a:spAutoFit/>
          </a:bodyPr>
          <a:lstStyle/>
          <a:p>
            <a:r>
              <a:rPr lang="zh-CN" altLang="en-US" sz="2800" b="1" dirty="0">
                <a:solidFill>
                  <a:schemeClr val="accent2"/>
                </a:solidFill>
              </a:rPr>
              <a:t>主要界面设计</a:t>
            </a:r>
            <a:endParaRPr lang="zh-CN" altLang="en-US" sz="2800" b="1" dirty="0">
              <a:solidFill>
                <a:schemeClr val="accent2"/>
              </a:solidFill>
            </a:endParaRPr>
          </a:p>
        </p:txBody>
      </p:sp>
      <p:sp>
        <p:nvSpPr>
          <p:cNvPr id="17" name="文本框 16"/>
          <p:cNvSpPr txBox="1"/>
          <p:nvPr/>
        </p:nvSpPr>
        <p:spPr>
          <a:xfrm>
            <a:off x="5868860" y="3115730"/>
            <a:ext cx="4988386" cy="92202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chemeClr val="bg1"/>
                </a:solidFill>
              </a:rPr>
              <a:t>用户登录界面</a:t>
            </a:r>
            <a:endParaRPr lang="zh-CN" altLang="en-US" dirty="0">
              <a:solidFill>
                <a:schemeClr val="bg1"/>
              </a:solidFill>
            </a:endParaRPr>
          </a:p>
          <a:p>
            <a:r>
              <a:rPr lang="zh-CN" altLang="en-US" dirty="0">
                <a:solidFill>
                  <a:schemeClr val="bg1"/>
                </a:solidFill>
              </a:rPr>
              <a:t>订书</a:t>
            </a:r>
            <a:r>
              <a:rPr lang="zh-CN" altLang="en-US" dirty="0">
                <a:solidFill>
                  <a:schemeClr val="bg1"/>
                </a:solidFill>
              </a:rPr>
              <a:t>界面</a:t>
            </a:r>
            <a:endParaRPr lang="zh-CN" altLang="en-US" dirty="0">
              <a:solidFill>
                <a:schemeClr val="bg1"/>
              </a:solidFill>
            </a:endParaRPr>
          </a:p>
          <a:p>
            <a:r>
              <a:rPr lang="zh-CN" altLang="en-US" dirty="0">
                <a:solidFill>
                  <a:schemeClr val="bg1"/>
                </a:solidFill>
              </a:rPr>
              <a:t>系统管理界面</a:t>
            </a:r>
            <a:endParaRPr lang="zh-CN" altLang="en-US"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30410" y="445067"/>
            <a:ext cx="5200650" cy="706755"/>
          </a:xfrm>
          <a:prstGeom prst="rect">
            <a:avLst/>
          </a:prstGeom>
          <a:noFill/>
        </p:spPr>
        <p:txBody>
          <a:bodyPr wrap="square" rtlCol="0">
            <a:spAutoFit/>
          </a:bodyPr>
          <a:lstStyle/>
          <a:p>
            <a:r>
              <a:rPr lang="zh-CN" altLang="en-US" sz="4000" b="1" dirty="0">
                <a:solidFill>
                  <a:schemeClr val="accent2"/>
                </a:solidFill>
              </a:rPr>
              <a:t>主要界面设计</a:t>
            </a:r>
            <a:endParaRPr lang="zh-CN" altLang="en-US" sz="4000" b="1" dirty="0">
              <a:solidFill>
                <a:schemeClr val="accent2"/>
              </a:solidFill>
            </a:endParaRPr>
          </a:p>
        </p:txBody>
      </p:sp>
      <p:graphicFrame>
        <p:nvGraphicFramePr>
          <p:cNvPr id="7" name="Chart 2"/>
          <p:cNvGraphicFramePr/>
          <p:nvPr/>
        </p:nvGraphicFramePr>
        <p:xfrm>
          <a:off x="193303" y="1911917"/>
          <a:ext cx="3042597" cy="2359131"/>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11" name="Chart 47"/>
          <p:cNvGraphicFramePr/>
          <p:nvPr/>
        </p:nvGraphicFramePr>
        <p:xfrm>
          <a:off x="4974084" y="1911917"/>
          <a:ext cx="3042597" cy="2359131"/>
        </p:xfrm>
        <a:graphic>
          <a:graphicData uri="http://schemas.openxmlformats.org/drawingml/2006/chart">
            <c:chart xmlns:c="http://schemas.openxmlformats.org/drawingml/2006/chart" xmlns:r="http://schemas.openxmlformats.org/officeDocument/2006/relationships" r:id="rId2"/>
          </a:graphicData>
        </a:graphic>
      </p:graphicFrame>
      <p:cxnSp>
        <p:nvCxnSpPr>
          <p:cNvPr id="15" name="Straight Connector 53"/>
          <p:cNvCxnSpPr/>
          <p:nvPr/>
        </p:nvCxnSpPr>
        <p:spPr>
          <a:xfrm>
            <a:off x="4033823" y="1931721"/>
            <a:ext cx="0" cy="3977481"/>
          </a:xfrm>
          <a:prstGeom prst="line">
            <a:avLst/>
          </a:prstGeom>
          <a:ln>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55"/>
          <p:cNvCxnSpPr/>
          <p:nvPr/>
        </p:nvCxnSpPr>
        <p:spPr>
          <a:xfrm>
            <a:off x="8385014" y="1931721"/>
            <a:ext cx="0" cy="3977481"/>
          </a:xfrm>
          <a:prstGeom prst="line">
            <a:avLst/>
          </a:prstGeom>
          <a:ln>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58"/>
          <p:cNvCxnSpPr/>
          <p:nvPr/>
        </p:nvCxnSpPr>
        <p:spPr>
          <a:xfrm>
            <a:off x="1132991" y="3677332"/>
            <a:ext cx="1748098" cy="0"/>
          </a:xfrm>
          <a:prstGeom prst="line">
            <a:avLst/>
          </a:prstGeom>
          <a:ln>
            <a:solidFill>
              <a:schemeClr val="accent2"/>
            </a:solidFill>
            <a:prstDash val="sysDot"/>
          </a:ln>
        </p:spPr>
        <p:style>
          <a:lnRef idx="1">
            <a:schemeClr val="accent1"/>
          </a:lnRef>
          <a:fillRef idx="0">
            <a:schemeClr val="accent1"/>
          </a:fillRef>
          <a:effectRef idx="0">
            <a:schemeClr val="accent1"/>
          </a:effectRef>
          <a:fontRef idx="minor">
            <a:schemeClr val="tx1"/>
          </a:fontRef>
        </p:style>
      </p:cxnSp>
      <p:grpSp>
        <p:nvGrpSpPr>
          <p:cNvPr id="20" name="Group 75"/>
          <p:cNvGrpSpPr/>
          <p:nvPr/>
        </p:nvGrpSpPr>
        <p:grpSpPr>
          <a:xfrm>
            <a:off x="983185" y="2324847"/>
            <a:ext cx="2047352" cy="816849"/>
            <a:chOff x="2343409" y="3651870"/>
            <a:chExt cx="1480516" cy="590694"/>
          </a:xfrm>
        </p:grpSpPr>
        <p:sp>
          <p:nvSpPr>
            <p:cNvPr id="21" name="Content Placeholder 2"/>
            <p:cNvSpPr txBox="1"/>
            <p:nvPr/>
          </p:nvSpPr>
          <p:spPr>
            <a:xfrm>
              <a:off x="2399260" y="3651870"/>
              <a:ext cx="1368815" cy="45869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zh-CN" altLang="en-US" sz="3200" dirty="0">
                  <a:solidFill>
                    <a:schemeClr val="accent2"/>
                  </a:solidFill>
                  <a:latin typeface="Source Sans Pro Black" pitchFamily="34" charset="0"/>
                </a:rPr>
                <a:t>用户登录界面</a:t>
              </a:r>
              <a:endParaRPr lang="zh-CN" altLang="en-US" sz="3200" dirty="0">
                <a:solidFill>
                  <a:schemeClr val="accent2"/>
                </a:solidFill>
                <a:latin typeface="Source Sans Pro Black" pitchFamily="34" charset="0"/>
              </a:endParaRPr>
            </a:p>
          </p:txBody>
        </p:sp>
        <p:sp>
          <p:nvSpPr>
            <p:cNvPr id="22" name="Content Placeholder 2"/>
            <p:cNvSpPr txBox="1"/>
            <p:nvPr/>
          </p:nvSpPr>
          <p:spPr>
            <a:xfrm>
              <a:off x="2343409" y="3911771"/>
              <a:ext cx="1480516" cy="33079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endParaRPr lang="en-US" sz="1600" b="1" dirty="0">
                <a:solidFill>
                  <a:schemeClr val="accent2"/>
                </a:solidFill>
              </a:endParaRPr>
            </a:p>
          </p:txBody>
        </p:sp>
      </p:grpSp>
      <p:cxnSp>
        <p:nvCxnSpPr>
          <p:cNvPr id="28" name="Straight Connector 60"/>
          <p:cNvCxnSpPr/>
          <p:nvPr/>
        </p:nvCxnSpPr>
        <p:spPr>
          <a:xfrm>
            <a:off x="5404458" y="3677332"/>
            <a:ext cx="1748098" cy="0"/>
          </a:xfrm>
          <a:prstGeom prst="line">
            <a:avLst/>
          </a:prstGeom>
          <a:ln>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61"/>
          <p:cNvCxnSpPr/>
          <p:nvPr/>
        </p:nvCxnSpPr>
        <p:spPr>
          <a:xfrm>
            <a:off x="9613169" y="3677332"/>
            <a:ext cx="1748098" cy="0"/>
          </a:xfrm>
          <a:prstGeom prst="line">
            <a:avLst/>
          </a:prstGeom>
          <a:ln>
            <a:solidFill>
              <a:schemeClr val="accent2"/>
            </a:solidFill>
            <a:prstDash val="sysDot"/>
          </a:ln>
        </p:spPr>
        <p:style>
          <a:lnRef idx="1">
            <a:schemeClr val="accent1"/>
          </a:lnRef>
          <a:fillRef idx="0">
            <a:schemeClr val="accent1"/>
          </a:fillRef>
          <a:effectRef idx="0">
            <a:schemeClr val="accent1"/>
          </a:effectRef>
          <a:fontRef idx="minor">
            <a:schemeClr val="tx1"/>
          </a:fontRef>
        </p:style>
      </p:cxnSp>
      <p:grpSp>
        <p:nvGrpSpPr>
          <p:cNvPr id="38" name="Group 75"/>
          <p:cNvGrpSpPr/>
          <p:nvPr/>
        </p:nvGrpSpPr>
        <p:grpSpPr>
          <a:xfrm>
            <a:off x="5255465" y="2324847"/>
            <a:ext cx="2047352" cy="816849"/>
            <a:chOff x="2343409" y="3651870"/>
            <a:chExt cx="1480516" cy="590694"/>
          </a:xfrm>
        </p:grpSpPr>
        <p:sp>
          <p:nvSpPr>
            <p:cNvPr id="39" name="Content Placeholder 2"/>
            <p:cNvSpPr txBox="1"/>
            <p:nvPr/>
          </p:nvSpPr>
          <p:spPr>
            <a:xfrm>
              <a:off x="2399260" y="3651870"/>
              <a:ext cx="1368815" cy="45869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zh-CN" altLang="en-US" sz="3200" dirty="0">
                  <a:solidFill>
                    <a:schemeClr val="accent2"/>
                  </a:solidFill>
                  <a:latin typeface="Source Sans Pro Black" pitchFamily="34" charset="0"/>
                </a:rPr>
                <a:t>订书界面</a:t>
              </a:r>
              <a:endParaRPr lang="zh-CN" altLang="en-US" sz="3200" dirty="0">
                <a:solidFill>
                  <a:schemeClr val="accent2"/>
                </a:solidFill>
                <a:latin typeface="Source Sans Pro Black" pitchFamily="34" charset="0"/>
              </a:endParaRPr>
            </a:p>
          </p:txBody>
        </p:sp>
        <p:sp>
          <p:nvSpPr>
            <p:cNvPr id="40" name="Content Placeholder 2"/>
            <p:cNvSpPr txBox="1"/>
            <p:nvPr/>
          </p:nvSpPr>
          <p:spPr>
            <a:xfrm>
              <a:off x="2343409" y="3911771"/>
              <a:ext cx="1480516" cy="33079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endParaRPr lang="en-US" sz="1600" b="1" dirty="0">
                <a:solidFill>
                  <a:schemeClr val="accent2"/>
                </a:solidFill>
              </a:endParaRPr>
            </a:p>
          </p:txBody>
        </p:sp>
      </p:grpSp>
      <p:sp>
        <p:nvSpPr>
          <p:cNvPr id="41" name="Content Placeholder 2"/>
          <p:cNvSpPr txBox="1"/>
          <p:nvPr/>
        </p:nvSpPr>
        <p:spPr>
          <a:xfrm>
            <a:off x="1110185" y="2811255"/>
            <a:ext cx="2047352" cy="45744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endParaRPr lang="en-US" sz="1600" b="1" dirty="0">
              <a:solidFill>
                <a:schemeClr val="accent2"/>
              </a:solidFill>
            </a:endParaRPr>
          </a:p>
        </p:txBody>
      </p:sp>
      <p:sp>
        <p:nvSpPr>
          <p:cNvPr id="42" name="Content Placeholder 2"/>
          <p:cNvSpPr txBox="1"/>
          <p:nvPr/>
        </p:nvSpPr>
        <p:spPr>
          <a:xfrm>
            <a:off x="9464040" y="2430145"/>
            <a:ext cx="1898650" cy="711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zh-CN" altLang="en-US" sz="3200" dirty="0">
                <a:solidFill>
                  <a:schemeClr val="accent2"/>
                </a:solidFill>
                <a:latin typeface="Source Sans Pro Black" pitchFamily="34" charset="0"/>
              </a:rPr>
              <a:t>系统管理界面</a:t>
            </a:r>
            <a:endParaRPr lang="zh-CN" altLang="en-US" sz="3200" dirty="0">
              <a:solidFill>
                <a:schemeClr val="accent2"/>
              </a:solidFill>
              <a:latin typeface="Source Sans Pro Black" pitchFamily="34" charset="0"/>
            </a:endParaRPr>
          </a:p>
        </p:txBody>
      </p:sp>
      <p:pic>
        <p:nvPicPr>
          <p:cNvPr id="6" name="图片 -2147482608"/>
          <p:cNvPicPr>
            <a:picLocks noChangeAspect="1"/>
          </p:cNvPicPr>
          <p:nvPr/>
        </p:nvPicPr>
        <p:blipFill>
          <a:blip r:embed="rId3"/>
          <a:stretch>
            <a:fillRect/>
          </a:stretch>
        </p:blipFill>
        <p:spPr>
          <a:xfrm>
            <a:off x="476885" y="3901440"/>
            <a:ext cx="3314065" cy="2281555"/>
          </a:xfrm>
          <a:prstGeom prst="rect">
            <a:avLst/>
          </a:prstGeom>
          <a:noFill/>
          <a:ln w="9525">
            <a:noFill/>
          </a:ln>
        </p:spPr>
      </p:pic>
      <p:graphicFrame>
        <p:nvGraphicFramePr>
          <p:cNvPr id="8" name="对象 -2147482614"/>
          <p:cNvGraphicFramePr>
            <a:graphicFrameLocks noChangeAspect="1"/>
          </p:cNvGraphicFramePr>
          <p:nvPr/>
        </p:nvGraphicFramePr>
        <p:xfrm>
          <a:off x="4405630" y="3940810"/>
          <a:ext cx="3747135" cy="2202815"/>
        </p:xfrm>
        <a:graphic>
          <a:graphicData uri="http://schemas.openxmlformats.org/presentationml/2006/ole">
            <mc:AlternateContent xmlns:mc="http://schemas.openxmlformats.org/markup-compatibility/2006">
              <mc:Choice xmlns:v="urn:schemas-microsoft-com:vml" Requires="v">
                <p:oleObj spid="_x0000_s3076" name="" r:id="rId4" imgW="5537835" imgH="3632200" progId="Visio.Drawing.11">
                  <p:embed/>
                </p:oleObj>
              </mc:Choice>
              <mc:Fallback>
                <p:oleObj name="" r:id="rId4" imgW="5537835" imgH="3632200" progId="Visio.Drawing.11">
                  <p:embed/>
                  <p:pic>
                    <p:nvPicPr>
                      <p:cNvPr id="0" name="图片 3075"/>
                      <p:cNvPicPr/>
                      <p:nvPr/>
                    </p:nvPicPr>
                    <p:blipFill>
                      <a:blip r:embed="rId5"/>
                      <a:srcRect l="1550" t="18800" r="1550" b="2800"/>
                      <a:stretch>
                        <a:fillRect/>
                      </a:stretch>
                    </p:blipFill>
                    <p:spPr>
                      <a:xfrm>
                        <a:off x="4405630" y="3940810"/>
                        <a:ext cx="3747135" cy="2202815"/>
                      </a:xfrm>
                      <a:prstGeom prst="rect">
                        <a:avLst/>
                      </a:prstGeom>
                      <a:noFill/>
                      <a:ln w="38100">
                        <a:noFill/>
                        <a:miter/>
                      </a:ln>
                    </p:spPr>
                  </p:pic>
                </p:oleObj>
              </mc:Fallback>
            </mc:AlternateContent>
          </a:graphicData>
        </a:graphic>
      </p:graphicFrame>
      <p:graphicFrame>
        <p:nvGraphicFramePr>
          <p:cNvPr id="9" name="对象 -2147482621"/>
          <p:cNvGraphicFramePr>
            <a:graphicFrameLocks noChangeAspect="1"/>
          </p:cNvGraphicFramePr>
          <p:nvPr/>
        </p:nvGraphicFramePr>
        <p:xfrm>
          <a:off x="8843645" y="3940810"/>
          <a:ext cx="3287395" cy="2065655"/>
        </p:xfrm>
        <a:graphic>
          <a:graphicData uri="http://schemas.openxmlformats.org/presentationml/2006/ole">
            <mc:AlternateContent xmlns:mc="http://schemas.openxmlformats.org/markup-compatibility/2006">
              <mc:Choice xmlns:v="urn:schemas-microsoft-com:vml" Requires="v">
                <p:oleObj spid="_x0000_s43" name="" r:id="rId6" imgW="4811395" imgH="3016885" progId="Visio.Drawing.11">
                  <p:embed/>
                </p:oleObj>
              </mc:Choice>
              <mc:Fallback>
                <p:oleObj name="" r:id="rId6" imgW="4811395" imgH="3016885" progId="Visio.Drawing.11">
                  <p:embed/>
                  <p:pic>
                    <p:nvPicPr>
                      <p:cNvPr id="0" name="图片 42"/>
                      <p:cNvPicPr/>
                      <p:nvPr/>
                    </p:nvPicPr>
                    <p:blipFill>
                      <a:blip r:embed="rId7"/>
                      <a:srcRect l="5081" t="25490" r="3659" b="4314"/>
                      <a:stretch>
                        <a:fillRect/>
                      </a:stretch>
                    </p:blipFill>
                    <p:spPr>
                      <a:xfrm>
                        <a:off x="8843645" y="3940810"/>
                        <a:ext cx="3287395" cy="2065655"/>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30410" y="445067"/>
            <a:ext cx="5200650" cy="706755"/>
          </a:xfrm>
          <a:prstGeom prst="rect">
            <a:avLst/>
          </a:prstGeom>
          <a:noFill/>
        </p:spPr>
        <p:txBody>
          <a:bodyPr wrap="square" rtlCol="0">
            <a:spAutoFit/>
          </a:bodyPr>
          <a:lstStyle/>
          <a:p>
            <a:r>
              <a:rPr lang="zh-CN" altLang="en-US" sz="4000" b="1" dirty="0">
                <a:solidFill>
                  <a:schemeClr val="accent2"/>
                </a:solidFill>
              </a:rPr>
              <a:t>用户登录界面</a:t>
            </a:r>
            <a:endParaRPr lang="zh-CN" altLang="en-US" sz="4000" b="1" dirty="0">
              <a:solidFill>
                <a:schemeClr val="accent2"/>
              </a:solidFill>
            </a:endParaRPr>
          </a:p>
        </p:txBody>
      </p:sp>
      <p:sp>
        <p:nvSpPr>
          <p:cNvPr id="22" name="Content Placeholder 2"/>
          <p:cNvSpPr txBox="1"/>
          <p:nvPr/>
        </p:nvSpPr>
        <p:spPr>
          <a:xfrm>
            <a:off x="983615" y="2684145"/>
            <a:ext cx="2047240"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endParaRPr lang="en-US" sz="1600" b="1" dirty="0">
              <a:solidFill>
                <a:schemeClr val="accent2"/>
              </a:solidFill>
            </a:endParaRPr>
          </a:p>
        </p:txBody>
      </p:sp>
      <p:sp>
        <p:nvSpPr>
          <p:cNvPr id="40" name="Content Placeholder 2"/>
          <p:cNvSpPr txBox="1"/>
          <p:nvPr/>
        </p:nvSpPr>
        <p:spPr>
          <a:xfrm>
            <a:off x="5255260" y="2684145"/>
            <a:ext cx="2047240"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endParaRPr lang="en-US" sz="1600" b="1" dirty="0">
              <a:solidFill>
                <a:schemeClr val="accent2"/>
              </a:solidFill>
            </a:endParaRPr>
          </a:p>
        </p:txBody>
      </p:sp>
      <p:sp>
        <p:nvSpPr>
          <p:cNvPr id="41" name="Content Placeholder 2"/>
          <p:cNvSpPr txBox="1"/>
          <p:nvPr/>
        </p:nvSpPr>
        <p:spPr>
          <a:xfrm>
            <a:off x="5836920" y="1615440"/>
            <a:ext cx="5678805" cy="393192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a:buFont typeface="Arial" panose="020B0604020202020204" pitchFamily="34" charset="0"/>
              <a:buNone/>
            </a:pPr>
            <a:r>
              <a:rPr lang="en-US" sz="1600" b="1" dirty="0">
                <a:solidFill>
                  <a:schemeClr val="accent2"/>
                </a:solidFill>
              </a:rPr>
              <a:t>主要算法</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1）【登录】按钮触发的处理：验证用户的合法性。</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处理流程：</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  取得用户输入的用户名和口令；</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  加密用户名和口令传输到数据库并与帐户表进行一致性验证；</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  如果用户名和口令都正确，以该用户身份进入系统总控制界面并获得相应系统权限，否则提示“用户名或口令错误”。</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2）【重置】按钮触发的处理：重新输入用户名和密码。</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接口</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  本模块是系统的启动模块，它需要用户交互输入用户帐号、密码；它调用主控制模块。</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存储分配</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  本模块由系统自动分配内存。</a:t>
            </a:r>
            <a:endParaRPr lang="en-US" sz="1600" b="1" dirty="0">
              <a:solidFill>
                <a:schemeClr val="accent2"/>
              </a:solidFill>
            </a:endParaRPr>
          </a:p>
        </p:txBody>
      </p:sp>
      <p:pic>
        <p:nvPicPr>
          <p:cNvPr id="10" name="图片 -2147482608"/>
          <p:cNvPicPr>
            <a:picLocks noChangeAspect="1"/>
          </p:cNvPicPr>
          <p:nvPr/>
        </p:nvPicPr>
        <p:blipFill>
          <a:blip r:embed="rId1"/>
          <a:stretch>
            <a:fillRect/>
          </a:stretch>
        </p:blipFill>
        <p:spPr>
          <a:xfrm>
            <a:off x="556260" y="2334895"/>
            <a:ext cx="4508500" cy="310388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3288030" y="164212"/>
            <a:ext cx="5608320" cy="3440802"/>
            <a:chOff x="459159" y="1059046"/>
            <a:chExt cx="4757150" cy="2918593"/>
          </a:xfrm>
        </p:grpSpPr>
        <p:grpSp>
          <p:nvGrpSpPr>
            <p:cNvPr id="13" name="组合 12"/>
            <p:cNvGrpSpPr/>
            <p:nvPr/>
          </p:nvGrpSpPr>
          <p:grpSpPr>
            <a:xfrm>
              <a:off x="459159" y="1059046"/>
              <a:ext cx="4757150" cy="2918593"/>
              <a:chOff x="1251204" y="190500"/>
              <a:chExt cx="9675114" cy="5935847"/>
            </a:xfrm>
          </p:grpSpPr>
          <p:sp>
            <p:nvSpPr>
              <p:cNvPr id="2" name="等腰三角形 1"/>
              <p:cNvSpPr/>
              <p:nvPr/>
            </p:nvSpPr>
            <p:spPr>
              <a:xfrm flipV="1">
                <a:off x="3489960" y="1463040"/>
                <a:ext cx="5212080" cy="4493172"/>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H="1" flipV="1">
                <a:off x="1781860" y="2514600"/>
                <a:ext cx="2174444" cy="1874520"/>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H="1">
                <a:off x="6308496" y="4489275"/>
                <a:ext cx="1701648" cy="146693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4"/>
              <p:cNvSpPr/>
              <p:nvPr/>
            </p:nvSpPr>
            <p:spPr>
              <a:xfrm flipH="1">
                <a:off x="7717536" y="755694"/>
                <a:ext cx="1305816" cy="112570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5"/>
              <p:cNvSpPr/>
              <p:nvPr/>
            </p:nvSpPr>
            <p:spPr>
              <a:xfrm flipH="1">
                <a:off x="8461247" y="2307020"/>
                <a:ext cx="992125" cy="85527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p:nvSpPr>
            <p:spPr>
              <a:xfrm flipH="1">
                <a:off x="2668524" y="1170852"/>
                <a:ext cx="708052" cy="61038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flipH="1">
                <a:off x="1251204" y="2973508"/>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flipH="1" flipV="1">
                <a:off x="10334244" y="31623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p:cNvSpPr/>
              <p:nvPr/>
            </p:nvSpPr>
            <p:spPr>
              <a:xfrm flipH="1" flipV="1">
                <a:off x="3095244" y="5883820"/>
                <a:ext cx="281332" cy="24252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p:cNvSpPr/>
              <p:nvPr/>
            </p:nvSpPr>
            <p:spPr>
              <a:xfrm flipH="1">
                <a:off x="9520121" y="774217"/>
                <a:ext cx="1168149" cy="1007024"/>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flipH="1" flipV="1">
                <a:off x="10531602" y="1905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文本框 13"/>
            <p:cNvSpPr txBox="1"/>
            <p:nvPr/>
          </p:nvSpPr>
          <p:spPr>
            <a:xfrm>
              <a:off x="891112" y="1812548"/>
              <a:ext cx="3901440" cy="1487147"/>
            </a:xfrm>
            <a:prstGeom prst="rect">
              <a:avLst/>
            </a:prstGeom>
            <a:noFill/>
          </p:spPr>
          <p:txBody>
            <a:bodyPr wrap="square" rtlCol="0">
              <a:spAutoFit/>
            </a:bodyPr>
            <a:lstStyle/>
            <a:p>
              <a:pPr algn="ctr"/>
              <a:r>
                <a:rPr lang="en-US" altLang="zh-CN" sz="5400" b="1" dirty="0">
                  <a:solidFill>
                    <a:schemeClr val="bg1"/>
                  </a:solidFill>
                  <a:sym typeface="+mn-ea"/>
                </a:rPr>
                <a:t>图书馆图书预订系统</a:t>
              </a:r>
              <a:endParaRPr lang="zh-CN" altLang="en-US" sz="5400" b="1" dirty="0">
                <a:solidFill>
                  <a:schemeClr val="bg1"/>
                </a:solidFill>
              </a:endParaRPr>
            </a:p>
          </p:txBody>
        </p:sp>
      </p:grpSp>
      <p:sp>
        <p:nvSpPr>
          <p:cNvPr id="30" name="文本框 29"/>
          <p:cNvSpPr txBox="1"/>
          <p:nvPr/>
        </p:nvSpPr>
        <p:spPr>
          <a:xfrm>
            <a:off x="610977" y="3082966"/>
            <a:ext cx="5200650" cy="521970"/>
          </a:xfrm>
          <a:prstGeom prst="rect">
            <a:avLst/>
          </a:prstGeom>
          <a:noFill/>
        </p:spPr>
        <p:txBody>
          <a:bodyPr wrap="square" rtlCol="0">
            <a:spAutoFit/>
          </a:bodyPr>
          <a:lstStyle/>
          <a:p>
            <a:pPr algn="ctr"/>
            <a:r>
              <a:rPr lang="zh-CN" altLang="en-US" sz="2800" dirty="0">
                <a:solidFill>
                  <a:schemeClr val="bg1"/>
                </a:solidFill>
              </a:rPr>
              <a:t>一</a:t>
            </a:r>
            <a:r>
              <a:rPr lang="en-US" altLang="zh-CN" sz="2800" dirty="0">
                <a:solidFill>
                  <a:schemeClr val="bg1"/>
                </a:solidFill>
              </a:rPr>
              <a:t>.</a:t>
            </a:r>
            <a:r>
              <a:rPr lang="en-US" altLang="zh-CN" sz="2800" dirty="0">
                <a:solidFill>
                  <a:schemeClr val="bg1"/>
                </a:solidFill>
              </a:rPr>
              <a:t>可行性分析</a:t>
            </a:r>
            <a:endParaRPr lang="en-US" altLang="zh-CN" sz="2800" dirty="0">
              <a:solidFill>
                <a:schemeClr val="bg1"/>
              </a:solidFill>
            </a:endParaRPr>
          </a:p>
        </p:txBody>
      </p:sp>
      <p:sp>
        <p:nvSpPr>
          <p:cNvPr id="31" name="文本框 30"/>
          <p:cNvSpPr txBox="1"/>
          <p:nvPr/>
        </p:nvSpPr>
        <p:spPr>
          <a:xfrm>
            <a:off x="866882" y="4461331"/>
            <a:ext cx="5200650" cy="521970"/>
          </a:xfrm>
          <a:prstGeom prst="rect">
            <a:avLst/>
          </a:prstGeom>
          <a:noFill/>
        </p:spPr>
        <p:txBody>
          <a:bodyPr wrap="square" rtlCol="0">
            <a:spAutoFit/>
          </a:bodyPr>
          <a:lstStyle/>
          <a:p>
            <a:pPr algn="ctr"/>
            <a:r>
              <a:rPr lang="zh-CN" altLang="en-US" sz="2800" dirty="0">
                <a:solidFill>
                  <a:schemeClr val="bg1"/>
                </a:solidFill>
              </a:rPr>
              <a:t>三</a:t>
            </a:r>
            <a:r>
              <a:rPr lang="en-US" altLang="zh-CN" sz="2800" dirty="0">
                <a:solidFill>
                  <a:schemeClr val="bg1"/>
                </a:solidFill>
              </a:rPr>
              <a:t>.</a:t>
            </a:r>
            <a:r>
              <a:rPr lang="en-US" altLang="zh-CN" sz="2800" dirty="0">
                <a:solidFill>
                  <a:schemeClr val="bg1"/>
                </a:solidFill>
              </a:rPr>
              <a:t>软件分析设计</a:t>
            </a:r>
            <a:endParaRPr lang="en-US" altLang="zh-CN" sz="2800" dirty="0">
              <a:solidFill>
                <a:schemeClr val="bg1"/>
              </a:solidFill>
            </a:endParaRPr>
          </a:p>
        </p:txBody>
      </p:sp>
      <p:sp>
        <p:nvSpPr>
          <p:cNvPr id="32" name="文本框 31"/>
          <p:cNvSpPr txBox="1"/>
          <p:nvPr/>
        </p:nvSpPr>
        <p:spPr>
          <a:xfrm>
            <a:off x="6067319" y="3082966"/>
            <a:ext cx="5200650" cy="521970"/>
          </a:xfrm>
          <a:prstGeom prst="rect">
            <a:avLst/>
          </a:prstGeom>
          <a:noFill/>
        </p:spPr>
        <p:txBody>
          <a:bodyPr wrap="square" rtlCol="0">
            <a:spAutoFit/>
          </a:bodyPr>
          <a:lstStyle/>
          <a:p>
            <a:pPr algn="ctr"/>
            <a:r>
              <a:rPr lang="zh-CN" altLang="en-US" sz="2800" dirty="0">
                <a:solidFill>
                  <a:schemeClr val="bg1"/>
                </a:solidFill>
              </a:rPr>
              <a:t>二</a:t>
            </a:r>
            <a:r>
              <a:rPr lang="en-US" altLang="zh-CN" sz="2800" dirty="0">
                <a:solidFill>
                  <a:schemeClr val="bg1"/>
                </a:solidFill>
              </a:rPr>
              <a:t>.</a:t>
            </a:r>
            <a:r>
              <a:rPr lang="en-US" altLang="zh-CN" sz="2800" dirty="0">
                <a:solidFill>
                  <a:schemeClr val="bg1"/>
                </a:solidFill>
              </a:rPr>
              <a:t>需求规格说明</a:t>
            </a:r>
            <a:endParaRPr lang="en-US" altLang="zh-CN" sz="2800" dirty="0">
              <a:solidFill>
                <a:schemeClr val="bg1"/>
              </a:solidFill>
            </a:endParaRPr>
          </a:p>
        </p:txBody>
      </p:sp>
      <p:sp>
        <p:nvSpPr>
          <p:cNvPr id="33" name="文本框 32"/>
          <p:cNvSpPr txBox="1"/>
          <p:nvPr/>
        </p:nvSpPr>
        <p:spPr>
          <a:xfrm>
            <a:off x="6067319" y="4347666"/>
            <a:ext cx="5200650" cy="521970"/>
          </a:xfrm>
          <a:prstGeom prst="rect">
            <a:avLst/>
          </a:prstGeom>
          <a:noFill/>
        </p:spPr>
        <p:txBody>
          <a:bodyPr wrap="square" rtlCol="0">
            <a:spAutoFit/>
          </a:bodyPr>
          <a:lstStyle/>
          <a:p>
            <a:pPr algn="ctr"/>
            <a:r>
              <a:rPr lang="zh-CN" altLang="en-US" sz="2800" dirty="0">
                <a:solidFill>
                  <a:schemeClr val="bg1"/>
                </a:solidFill>
              </a:rPr>
              <a:t>四</a:t>
            </a:r>
            <a:r>
              <a:rPr lang="en-US" altLang="zh-CN" sz="2800" dirty="0">
                <a:solidFill>
                  <a:schemeClr val="bg1"/>
                </a:solidFill>
              </a:rPr>
              <a:t>.</a:t>
            </a:r>
            <a:r>
              <a:rPr lang="en-US" altLang="zh-CN" sz="2800" dirty="0">
                <a:solidFill>
                  <a:schemeClr val="bg1"/>
                </a:solidFill>
              </a:rPr>
              <a:t>主要界面</a:t>
            </a:r>
            <a:r>
              <a:rPr lang="zh-CN" altLang="en-US" sz="2800" dirty="0">
                <a:solidFill>
                  <a:schemeClr val="bg1"/>
                </a:solidFill>
              </a:rPr>
              <a:t>模拟</a:t>
            </a:r>
            <a:endParaRPr lang="zh-CN" altLang="en-US" sz="2800" dirty="0">
              <a:solidFill>
                <a:schemeClr val="bg1"/>
              </a:solidFill>
            </a:endParaRPr>
          </a:p>
        </p:txBody>
      </p:sp>
      <p:sp>
        <p:nvSpPr>
          <p:cNvPr id="16" name="文本框 15"/>
          <p:cNvSpPr txBox="1"/>
          <p:nvPr/>
        </p:nvSpPr>
        <p:spPr>
          <a:xfrm>
            <a:off x="802112" y="5840136"/>
            <a:ext cx="5200650" cy="521970"/>
          </a:xfrm>
          <a:prstGeom prst="rect">
            <a:avLst/>
          </a:prstGeom>
          <a:noFill/>
        </p:spPr>
        <p:txBody>
          <a:bodyPr wrap="square" rtlCol="0">
            <a:spAutoFit/>
          </a:bodyPr>
          <a:p>
            <a:pPr algn="ctr"/>
            <a:r>
              <a:rPr lang="zh-CN" altLang="en-US" sz="2800" dirty="0">
                <a:solidFill>
                  <a:schemeClr val="bg1"/>
                </a:solidFill>
              </a:rPr>
              <a:t>五</a:t>
            </a:r>
            <a:r>
              <a:rPr lang="en-US" altLang="zh-CN" sz="2800" dirty="0">
                <a:solidFill>
                  <a:schemeClr val="bg1"/>
                </a:solidFill>
              </a:rPr>
              <a:t>.软件测试分析</a:t>
            </a:r>
            <a:endParaRPr lang="en-US" altLang="zh-CN" sz="2800"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30410" y="445067"/>
            <a:ext cx="5200650" cy="706755"/>
          </a:xfrm>
          <a:prstGeom prst="rect">
            <a:avLst/>
          </a:prstGeom>
          <a:noFill/>
        </p:spPr>
        <p:txBody>
          <a:bodyPr wrap="square" rtlCol="0">
            <a:spAutoFit/>
          </a:bodyPr>
          <a:lstStyle/>
          <a:p>
            <a:r>
              <a:rPr lang="zh-CN" altLang="en-US" sz="4000" b="1" dirty="0">
                <a:solidFill>
                  <a:schemeClr val="accent2"/>
                </a:solidFill>
              </a:rPr>
              <a:t>订书</a:t>
            </a:r>
            <a:r>
              <a:rPr lang="zh-CN" altLang="en-US" sz="4000" b="1" dirty="0">
                <a:solidFill>
                  <a:schemeClr val="accent2"/>
                </a:solidFill>
              </a:rPr>
              <a:t>界面</a:t>
            </a:r>
            <a:endParaRPr lang="zh-CN" altLang="en-US" sz="4000" b="1" dirty="0">
              <a:solidFill>
                <a:schemeClr val="accent2"/>
              </a:solidFill>
            </a:endParaRPr>
          </a:p>
        </p:txBody>
      </p:sp>
      <p:sp>
        <p:nvSpPr>
          <p:cNvPr id="22" name="Content Placeholder 2"/>
          <p:cNvSpPr txBox="1"/>
          <p:nvPr/>
        </p:nvSpPr>
        <p:spPr>
          <a:xfrm>
            <a:off x="983615" y="2684145"/>
            <a:ext cx="2047240"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endParaRPr lang="en-US" sz="1600" b="1" dirty="0">
              <a:solidFill>
                <a:schemeClr val="accent2"/>
              </a:solidFill>
            </a:endParaRPr>
          </a:p>
        </p:txBody>
      </p:sp>
      <p:sp>
        <p:nvSpPr>
          <p:cNvPr id="40" name="Content Placeholder 2"/>
          <p:cNvSpPr txBox="1"/>
          <p:nvPr/>
        </p:nvSpPr>
        <p:spPr>
          <a:xfrm>
            <a:off x="5255260" y="2684145"/>
            <a:ext cx="2047240"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endParaRPr lang="en-US" sz="1600" b="1" dirty="0">
              <a:solidFill>
                <a:schemeClr val="accent2"/>
              </a:solidFill>
            </a:endParaRPr>
          </a:p>
        </p:txBody>
      </p:sp>
      <p:sp>
        <p:nvSpPr>
          <p:cNvPr id="41" name="Content Placeholder 2"/>
          <p:cNvSpPr txBox="1"/>
          <p:nvPr/>
        </p:nvSpPr>
        <p:spPr>
          <a:xfrm>
            <a:off x="5836920" y="1615440"/>
            <a:ext cx="5678805" cy="393192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a:buFont typeface="Arial" panose="020B0604020202020204" pitchFamily="34" charset="0"/>
              <a:buNone/>
            </a:pPr>
            <a:r>
              <a:rPr lang="en-US" sz="1600" b="1" dirty="0">
                <a:solidFill>
                  <a:schemeClr val="accent2"/>
                </a:solidFill>
              </a:rPr>
              <a:t>主要算法</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1）【确定订购】按钮触发的处理：订购选中图书，并进入到订购成功界面</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处理流程：</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如果输入信息有效并且没有保存，提示保存，并且将客户的订单信息存入相应的数据库表</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否则输入的信息无效则提示用户相关信息，且返回客户主界面。</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2）【取消订购】按钮触发的处理：返回到客户主界面</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接口</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  本模块是系统用户员进行订购的相关操作，需要用户提交自己的个人信息，如果信息无误则系统将信息存入用户帐户表。</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存储分配</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  本模块由系统自动分配内存。</a:t>
            </a:r>
            <a:endParaRPr lang="en-US" sz="1600" b="1" dirty="0">
              <a:solidFill>
                <a:schemeClr val="accent2"/>
              </a:solidFill>
            </a:endParaRPr>
          </a:p>
        </p:txBody>
      </p:sp>
      <p:graphicFrame>
        <p:nvGraphicFramePr>
          <p:cNvPr id="6" name="对象 -2147482614"/>
          <p:cNvGraphicFramePr>
            <a:graphicFrameLocks noChangeAspect="1"/>
          </p:cNvGraphicFramePr>
          <p:nvPr/>
        </p:nvGraphicFramePr>
        <p:xfrm>
          <a:off x="365760" y="2684145"/>
          <a:ext cx="5053965" cy="2971165"/>
        </p:xfrm>
        <a:graphic>
          <a:graphicData uri="http://schemas.openxmlformats.org/presentationml/2006/ole">
            <mc:AlternateContent xmlns:mc="http://schemas.openxmlformats.org/markup-compatibility/2006">
              <mc:Choice xmlns:v="urn:schemas-microsoft-com:vml" Requires="v">
                <p:oleObj spid="_x0000_s3076" name="" r:id="rId1" imgW="5537835" imgH="3632200" progId="Visio.Drawing.11">
                  <p:embed/>
                </p:oleObj>
              </mc:Choice>
              <mc:Fallback>
                <p:oleObj name="" r:id="rId1" imgW="5537835" imgH="3632200" progId="Visio.Drawing.11">
                  <p:embed/>
                  <p:pic>
                    <p:nvPicPr>
                      <p:cNvPr id="0" name="图片 3075"/>
                      <p:cNvPicPr/>
                      <p:nvPr/>
                    </p:nvPicPr>
                    <p:blipFill>
                      <a:blip r:embed="rId2"/>
                      <a:srcRect l="1550" t="18800" r="1550" b="2800"/>
                      <a:stretch>
                        <a:fillRect/>
                      </a:stretch>
                    </p:blipFill>
                    <p:spPr>
                      <a:xfrm>
                        <a:off x="365760" y="2684145"/>
                        <a:ext cx="5053965" cy="2971165"/>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30410" y="445067"/>
            <a:ext cx="5200650" cy="706755"/>
          </a:xfrm>
          <a:prstGeom prst="rect">
            <a:avLst/>
          </a:prstGeom>
          <a:noFill/>
        </p:spPr>
        <p:txBody>
          <a:bodyPr wrap="square" rtlCol="0">
            <a:spAutoFit/>
          </a:bodyPr>
          <a:lstStyle/>
          <a:p>
            <a:r>
              <a:rPr lang="zh-CN" altLang="en-US" sz="4000" b="1" dirty="0">
                <a:solidFill>
                  <a:schemeClr val="accent2"/>
                </a:solidFill>
              </a:rPr>
              <a:t>系统管理界面</a:t>
            </a:r>
            <a:endParaRPr lang="zh-CN" altLang="en-US" sz="4000" b="1" dirty="0">
              <a:solidFill>
                <a:schemeClr val="accent2"/>
              </a:solidFill>
            </a:endParaRPr>
          </a:p>
        </p:txBody>
      </p:sp>
      <p:sp>
        <p:nvSpPr>
          <p:cNvPr id="22" name="Content Placeholder 2"/>
          <p:cNvSpPr txBox="1"/>
          <p:nvPr/>
        </p:nvSpPr>
        <p:spPr>
          <a:xfrm>
            <a:off x="983615" y="2684145"/>
            <a:ext cx="2047240"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endParaRPr lang="en-US" sz="1600" b="1" dirty="0">
              <a:solidFill>
                <a:schemeClr val="accent2"/>
              </a:solidFill>
            </a:endParaRPr>
          </a:p>
        </p:txBody>
      </p:sp>
      <p:sp>
        <p:nvSpPr>
          <p:cNvPr id="40" name="Content Placeholder 2"/>
          <p:cNvSpPr txBox="1"/>
          <p:nvPr/>
        </p:nvSpPr>
        <p:spPr>
          <a:xfrm>
            <a:off x="5255260" y="2684145"/>
            <a:ext cx="2047240"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endParaRPr lang="en-US" sz="1600" b="1" dirty="0">
              <a:solidFill>
                <a:schemeClr val="accent2"/>
              </a:solidFill>
            </a:endParaRPr>
          </a:p>
        </p:txBody>
      </p:sp>
      <p:sp>
        <p:nvSpPr>
          <p:cNvPr id="41" name="Content Placeholder 2"/>
          <p:cNvSpPr txBox="1"/>
          <p:nvPr/>
        </p:nvSpPr>
        <p:spPr>
          <a:xfrm>
            <a:off x="5836920" y="1615440"/>
            <a:ext cx="5678805" cy="393192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a:buFont typeface="Arial" panose="020B0604020202020204" pitchFamily="34" charset="0"/>
              <a:buNone/>
            </a:pPr>
            <a:r>
              <a:rPr lang="en-US" sz="1600" b="1" dirty="0">
                <a:solidFill>
                  <a:schemeClr val="accent2"/>
                </a:solidFill>
              </a:rPr>
              <a:t>主要算法</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1）【查询记录】按钮触发的处理：进入查询界面</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2）【添加记录】按钮触发的处理：进入添加界面</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3）【修改记录】按钮触发的处理：进入修改界面</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4）【删除记录】按钮触发的处理：进入删除界面</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5）【返回】按钮触发的处理：返回到登录界面</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  处理流程：</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  如果数据发生变化并且没有保存，则提示用户选择是否保存</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否则关闭窗口，进入登陆界面。</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接口</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  本模块是系统的管理员的主要操作模块，用户通过相应的选择进入不同的界面，它调用系统的其他一切子模块。</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存储分配</a:t>
            </a:r>
            <a:endParaRPr lang="en-US" sz="1600" b="1" dirty="0">
              <a:solidFill>
                <a:schemeClr val="accent2"/>
              </a:solidFill>
            </a:endParaRPr>
          </a:p>
          <a:p>
            <a:pPr marL="0" indent="0" algn="l">
              <a:buFont typeface="Arial" panose="020B0604020202020204" pitchFamily="34" charset="0"/>
              <a:buNone/>
            </a:pPr>
            <a:r>
              <a:rPr lang="en-US" sz="1600" b="1" dirty="0">
                <a:solidFill>
                  <a:schemeClr val="accent2"/>
                </a:solidFill>
              </a:rPr>
              <a:t>  本模块由系统自动分配内存。</a:t>
            </a:r>
            <a:endParaRPr lang="en-US" sz="1600" b="1" dirty="0">
              <a:solidFill>
                <a:schemeClr val="accent2"/>
              </a:solidFill>
            </a:endParaRPr>
          </a:p>
        </p:txBody>
      </p:sp>
      <p:graphicFrame>
        <p:nvGraphicFramePr>
          <p:cNvPr id="7" name="对象 -2147482621"/>
          <p:cNvGraphicFramePr>
            <a:graphicFrameLocks noChangeAspect="1"/>
          </p:cNvGraphicFramePr>
          <p:nvPr/>
        </p:nvGraphicFramePr>
        <p:xfrm>
          <a:off x="766445" y="2684145"/>
          <a:ext cx="3711575" cy="1962785"/>
        </p:xfrm>
        <a:graphic>
          <a:graphicData uri="http://schemas.openxmlformats.org/presentationml/2006/ole">
            <mc:AlternateContent xmlns:mc="http://schemas.openxmlformats.org/markup-compatibility/2006">
              <mc:Choice xmlns:v="urn:schemas-microsoft-com:vml" Requires="v">
                <p:oleObj spid="_x0000_s43" name="" r:id="rId1" imgW="4811395" imgH="3016885" progId="Visio.Drawing.11">
                  <p:embed/>
                </p:oleObj>
              </mc:Choice>
              <mc:Fallback>
                <p:oleObj name="" r:id="rId1" imgW="4811395" imgH="3016885" progId="Visio.Drawing.11">
                  <p:embed/>
                  <p:pic>
                    <p:nvPicPr>
                      <p:cNvPr id="0" name="图片 42"/>
                      <p:cNvPicPr/>
                      <p:nvPr/>
                    </p:nvPicPr>
                    <p:blipFill>
                      <a:blip r:embed="rId2"/>
                      <a:srcRect l="5081" t="25490" r="3659" b="4314"/>
                      <a:stretch>
                        <a:fillRect/>
                      </a:stretch>
                    </p:blipFill>
                    <p:spPr>
                      <a:xfrm>
                        <a:off x="766445" y="2684145"/>
                        <a:ext cx="3711575" cy="1962785"/>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30410" y="445067"/>
            <a:ext cx="5200650" cy="706755"/>
          </a:xfrm>
          <a:prstGeom prst="rect">
            <a:avLst/>
          </a:prstGeom>
          <a:noFill/>
        </p:spPr>
        <p:txBody>
          <a:bodyPr wrap="square" rtlCol="0">
            <a:spAutoFit/>
          </a:bodyPr>
          <a:lstStyle/>
          <a:p>
            <a:r>
              <a:rPr lang="zh-CN" altLang="en-US" sz="4000" b="1" dirty="0">
                <a:solidFill>
                  <a:schemeClr val="accent2"/>
                </a:solidFill>
              </a:rPr>
              <a:t>系统管理界面</a:t>
            </a:r>
            <a:endParaRPr lang="zh-CN" altLang="en-US" sz="4000" b="1" dirty="0">
              <a:solidFill>
                <a:schemeClr val="accent2"/>
              </a:solidFill>
            </a:endParaRPr>
          </a:p>
        </p:txBody>
      </p:sp>
      <p:sp>
        <p:nvSpPr>
          <p:cNvPr id="22" name="Content Placeholder 2"/>
          <p:cNvSpPr txBox="1"/>
          <p:nvPr/>
        </p:nvSpPr>
        <p:spPr>
          <a:xfrm>
            <a:off x="2387600" y="1240790"/>
            <a:ext cx="2047240"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zh-CN" altLang="en-US" sz="2400" b="1" dirty="0">
                <a:solidFill>
                  <a:schemeClr val="accent2"/>
                </a:solidFill>
              </a:rPr>
              <a:t>添加界面</a:t>
            </a:r>
            <a:endParaRPr lang="zh-CN" altLang="en-US" sz="2400" b="1" dirty="0">
              <a:solidFill>
                <a:schemeClr val="accent2"/>
              </a:solidFill>
            </a:endParaRPr>
          </a:p>
        </p:txBody>
      </p:sp>
      <p:sp>
        <p:nvSpPr>
          <p:cNvPr id="40" name="Content Placeholder 2"/>
          <p:cNvSpPr txBox="1"/>
          <p:nvPr/>
        </p:nvSpPr>
        <p:spPr>
          <a:xfrm>
            <a:off x="5255260" y="2684145"/>
            <a:ext cx="2047240"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endParaRPr lang="en-US" sz="1600" b="1" dirty="0">
              <a:solidFill>
                <a:schemeClr val="accent2"/>
              </a:solidFill>
            </a:endParaRPr>
          </a:p>
        </p:txBody>
      </p:sp>
      <p:sp>
        <p:nvSpPr>
          <p:cNvPr id="41" name="Content Placeholder 2"/>
          <p:cNvSpPr txBox="1"/>
          <p:nvPr/>
        </p:nvSpPr>
        <p:spPr>
          <a:xfrm>
            <a:off x="6026785" y="1115060"/>
            <a:ext cx="5519420" cy="45974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zh-CN" altLang="en-US" sz="2400" b="1" dirty="0">
                <a:solidFill>
                  <a:schemeClr val="accent2"/>
                </a:solidFill>
              </a:rPr>
              <a:t>查询界面</a:t>
            </a:r>
            <a:endParaRPr lang="zh-CN" altLang="en-US" sz="2400" b="1" dirty="0">
              <a:solidFill>
                <a:schemeClr val="accent2"/>
              </a:solidFill>
            </a:endParaRPr>
          </a:p>
        </p:txBody>
      </p:sp>
      <p:graphicFrame>
        <p:nvGraphicFramePr>
          <p:cNvPr id="6" name="对象 -2147482607"/>
          <p:cNvGraphicFramePr>
            <a:graphicFrameLocks noChangeAspect="1"/>
          </p:cNvGraphicFramePr>
          <p:nvPr/>
        </p:nvGraphicFramePr>
        <p:xfrm>
          <a:off x="1312545" y="1699260"/>
          <a:ext cx="4197350" cy="2301240"/>
        </p:xfrm>
        <a:graphic>
          <a:graphicData uri="http://schemas.openxmlformats.org/presentationml/2006/ole">
            <mc:AlternateContent xmlns:mc="http://schemas.openxmlformats.org/markup-compatibility/2006">
              <mc:Choice xmlns:v="urn:schemas-microsoft-com:vml" Requires="v">
                <p:oleObj spid="_x0000_s3076" name="" r:id="rId1" imgW="4811395" imgH="3401060" progId="Visio.Drawing.11">
                  <p:embed/>
                </p:oleObj>
              </mc:Choice>
              <mc:Fallback>
                <p:oleObj name="" r:id="rId1" imgW="4811395" imgH="3401060" progId="Visio.Drawing.11">
                  <p:embed/>
                  <p:pic>
                    <p:nvPicPr>
                      <p:cNvPr id="0" name="图片 3075"/>
                      <p:cNvPicPr/>
                      <p:nvPr/>
                    </p:nvPicPr>
                    <p:blipFill>
                      <a:blip r:embed="rId2"/>
                      <a:srcRect l="4268" t="15700" r="5284" b="1024"/>
                      <a:stretch>
                        <a:fillRect/>
                      </a:stretch>
                    </p:blipFill>
                    <p:spPr>
                      <a:xfrm>
                        <a:off x="1312545" y="1699260"/>
                        <a:ext cx="4197350" cy="2301240"/>
                      </a:xfrm>
                      <a:prstGeom prst="rect">
                        <a:avLst/>
                      </a:prstGeom>
                      <a:noFill/>
                      <a:ln w="38100">
                        <a:noFill/>
                        <a:miter/>
                      </a:ln>
                    </p:spPr>
                  </p:pic>
                </p:oleObj>
              </mc:Fallback>
            </mc:AlternateContent>
          </a:graphicData>
        </a:graphic>
      </p:graphicFrame>
      <p:graphicFrame>
        <p:nvGraphicFramePr>
          <p:cNvPr id="7" name="对象 -2147482606"/>
          <p:cNvGraphicFramePr>
            <a:graphicFrameLocks noChangeAspect="1"/>
          </p:cNvGraphicFramePr>
          <p:nvPr/>
        </p:nvGraphicFramePr>
        <p:xfrm>
          <a:off x="6537960" y="1699260"/>
          <a:ext cx="4370070" cy="1800225"/>
        </p:xfrm>
        <a:graphic>
          <a:graphicData uri="http://schemas.openxmlformats.org/presentationml/2006/ole">
            <mc:AlternateContent xmlns:mc="http://schemas.openxmlformats.org/markup-compatibility/2006">
              <mc:Choice xmlns:v="urn:schemas-microsoft-com:vml" Requires="v">
                <p:oleObj spid="_x0000_s8" name="" r:id="rId3" imgW="5528945" imgH="3401060" progId="Visio.Drawing.11">
                  <p:embed/>
                </p:oleObj>
              </mc:Choice>
              <mc:Fallback>
                <p:oleObj name="" r:id="rId3" imgW="5528945" imgH="3401060" progId="Visio.Drawing.11">
                  <p:embed/>
                  <p:pic>
                    <p:nvPicPr>
                      <p:cNvPr id="0" name="图片 7"/>
                      <p:cNvPicPr/>
                      <p:nvPr/>
                    </p:nvPicPr>
                    <p:blipFill>
                      <a:blip r:embed="rId4"/>
                      <a:srcRect l="3204" t="14679" r="3419" b="2753"/>
                      <a:stretch>
                        <a:fillRect/>
                      </a:stretch>
                    </p:blipFill>
                    <p:spPr>
                      <a:xfrm>
                        <a:off x="6537960" y="1699260"/>
                        <a:ext cx="4370070" cy="1800225"/>
                      </a:xfrm>
                      <a:prstGeom prst="rect">
                        <a:avLst/>
                      </a:prstGeom>
                      <a:noFill/>
                      <a:ln w="38100">
                        <a:noFill/>
                        <a:miter/>
                      </a:ln>
                    </p:spPr>
                  </p:pic>
                </p:oleObj>
              </mc:Fallback>
            </mc:AlternateContent>
          </a:graphicData>
        </a:graphic>
      </p:graphicFrame>
      <p:graphicFrame>
        <p:nvGraphicFramePr>
          <p:cNvPr id="9" name="对象 -2147482605"/>
          <p:cNvGraphicFramePr>
            <a:graphicFrameLocks noChangeAspect="1"/>
          </p:cNvGraphicFramePr>
          <p:nvPr/>
        </p:nvGraphicFramePr>
        <p:xfrm>
          <a:off x="6537960" y="4521835"/>
          <a:ext cx="4255770" cy="2104390"/>
        </p:xfrm>
        <a:graphic>
          <a:graphicData uri="http://schemas.openxmlformats.org/presentationml/2006/ole">
            <mc:AlternateContent xmlns:mc="http://schemas.openxmlformats.org/markup-compatibility/2006">
              <mc:Choice xmlns:v="urn:schemas-microsoft-com:vml" Requires="v">
                <p:oleObj spid="_x0000_s10" name="" r:id="rId5" imgW="5212715" imgH="3401060" progId="Visio.Drawing.11">
                  <p:embed/>
                </p:oleObj>
              </mc:Choice>
              <mc:Fallback>
                <p:oleObj name="" r:id="rId5" imgW="5212715" imgH="3401060" progId="Visio.Drawing.11">
                  <p:embed/>
                  <p:pic>
                    <p:nvPicPr>
                      <p:cNvPr id="0" name="图片 8"/>
                      <p:cNvPicPr/>
                      <p:nvPr/>
                    </p:nvPicPr>
                    <p:blipFill>
                      <a:blip r:embed="rId6"/>
                      <a:srcRect l="3862" t="16850" r="5284" b="2197"/>
                      <a:stretch>
                        <a:fillRect/>
                      </a:stretch>
                    </p:blipFill>
                    <p:spPr>
                      <a:xfrm>
                        <a:off x="6537960" y="4521835"/>
                        <a:ext cx="4255770" cy="2104390"/>
                      </a:xfrm>
                      <a:prstGeom prst="rect">
                        <a:avLst/>
                      </a:prstGeom>
                      <a:noFill/>
                      <a:ln w="38100">
                        <a:noFill/>
                        <a:miter/>
                      </a:ln>
                    </p:spPr>
                  </p:pic>
                </p:oleObj>
              </mc:Fallback>
            </mc:AlternateContent>
          </a:graphicData>
        </a:graphic>
      </p:graphicFrame>
      <p:sp>
        <p:nvSpPr>
          <p:cNvPr id="11" name="Content Placeholder 2"/>
          <p:cNvSpPr txBox="1"/>
          <p:nvPr/>
        </p:nvSpPr>
        <p:spPr>
          <a:xfrm>
            <a:off x="2387600" y="4064635"/>
            <a:ext cx="2047240"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zh-CN" altLang="en-US" sz="2400" b="1" dirty="0">
                <a:solidFill>
                  <a:schemeClr val="accent2"/>
                </a:solidFill>
              </a:rPr>
              <a:t>删除</a:t>
            </a:r>
            <a:r>
              <a:rPr lang="zh-CN" altLang="en-US" sz="2400" b="1" dirty="0">
                <a:solidFill>
                  <a:schemeClr val="accent2"/>
                </a:solidFill>
              </a:rPr>
              <a:t>界面</a:t>
            </a:r>
            <a:endParaRPr lang="zh-CN" altLang="en-US" sz="2400" b="1" dirty="0">
              <a:solidFill>
                <a:schemeClr val="accent2"/>
              </a:solidFill>
            </a:endParaRPr>
          </a:p>
        </p:txBody>
      </p:sp>
      <p:graphicFrame>
        <p:nvGraphicFramePr>
          <p:cNvPr id="12" name="对象 -2147482617"/>
          <p:cNvGraphicFramePr>
            <a:graphicFrameLocks noChangeAspect="1"/>
          </p:cNvGraphicFramePr>
          <p:nvPr/>
        </p:nvGraphicFramePr>
        <p:xfrm>
          <a:off x="1312545" y="4671695"/>
          <a:ext cx="4321175" cy="1954530"/>
        </p:xfrm>
        <a:graphic>
          <a:graphicData uri="http://schemas.openxmlformats.org/presentationml/2006/ole">
            <mc:AlternateContent xmlns:mc="http://schemas.openxmlformats.org/markup-compatibility/2006">
              <mc:Choice xmlns:v="urn:schemas-microsoft-com:vml" Requires="v">
                <p:oleObj spid="_x0000_s13" name="" r:id="rId7" imgW="5212715" imgH="3401060" progId="Visio.Drawing.11">
                  <p:embed/>
                </p:oleObj>
              </mc:Choice>
              <mc:Fallback>
                <p:oleObj name="" r:id="rId7" imgW="5212715" imgH="3401060" progId="Visio.Drawing.11">
                  <p:embed/>
                  <p:pic>
                    <p:nvPicPr>
                      <p:cNvPr id="0" name="图片 10"/>
                      <p:cNvPicPr/>
                      <p:nvPr/>
                    </p:nvPicPr>
                    <p:blipFill>
                      <a:blip r:embed="rId8"/>
                      <a:srcRect l="1875" t="13361" r="1875" b="2025"/>
                      <a:stretch>
                        <a:fillRect/>
                      </a:stretch>
                    </p:blipFill>
                    <p:spPr>
                      <a:xfrm>
                        <a:off x="1312545" y="4671695"/>
                        <a:ext cx="4321175" cy="1954530"/>
                      </a:xfrm>
                      <a:prstGeom prst="rect">
                        <a:avLst/>
                      </a:prstGeom>
                      <a:noFill/>
                      <a:ln w="38100">
                        <a:noFill/>
                        <a:miter/>
                      </a:ln>
                    </p:spPr>
                  </p:pic>
                </p:oleObj>
              </mc:Fallback>
            </mc:AlternateContent>
          </a:graphicData>
        </a:graphic>
      </p:graphicFrame>
      <p:sp>
        <p:nvSpPr>
          <p:cNvPr id="14" name="Content Placeholder 2"/>
          <p:cNvSpPr txBox="1"/>
          <p:nvPr/>
        </p:nvSpPr>
        <p:spPr>
          <a:xfrm>
            <a:off x="7762875" y="3881755"/>
            <a:ext cx="2047240" cy="457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zh-CN" altLang="en-US" sz="2400" b="1" dirty="0">
                <a:solidFill>
                  <a:schemeClr val="accent2"/>
                </a:solidFill>
              </a:rPr>
              <a:t>修改</a:t>
            </a:r>
            <a:r>
              <a:rPr lang="zh-CN" altLang="en-US" sz="2400" b="1" dirty="0">
                <a:solidFill>
                  <a:schemeClr val="accent2"/>
                </a:solidFill>
              </a:rPr>
              <a:t>界面</a:t>
            </a:r>
            <a:endParaRPr lang="zh-CN" altLang="en-US" sz="2400" b="1" dirty="0">
              <a:solidFill>
                <a:schemeClr val="accent2"/>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rot="16200000">
            <a:off x="-2788624" y="792481"/>
            <a:ext cx="8594767" cy="5273039"/>
            <a:chOff x="1251204" y="190500"/>
            <a:chExt cx="9675114" cy="5935847"/>
          </a:xfrm>
        </p:grpSpPr>
        <p:sp>
          <p:nvSpPr>
            <p:cNvPr id="5" name="等腰三角形 4"/>
            <p:cNvSpPr/>
            <p:nvPr/>
          </p:nvSpPr>
          <p:spPr>
            <a:xfrm flipV="1">
              <a:off x="3489960" y="1463040"/>
              <a:ext cx="5212080" cy="4493172"/>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5"/>
            <p:cNvSpPr/>
            <p:nvPr/>
          </p:nvSpPr>
          <p:spPr>
            <a:xfrm flipH="1" flipV="1">
              <a:off x="1781860" y="2514600"/>
              <a:ext cx="2174444" cy="1874520"/>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p:nvSpPr>
          <p:spPr>
            <a:xfrm flipH="1">
              <a:off x="6308496" y="4489275"/>
              <a:ext cx="1701648" cy="146693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flipH="1">
              <a:off x="7717536" y="755694"/>
              <a:ext cx="1305816" cy="112570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flipH="1">
              <a:off x="8461247" y="2307020"/>
              <a:ext cx="992125" cy="85527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p:cNvSpPr/>
            <p:nvPr/>
          </p:nvSpPr>
          <p:spPr>
            <a:xfrm flipH="1">
              <a:off x="2668524" y="1170852"/>
              <a:ext cx="708052" cy="61038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p:cNvSpPr/>
            <p:nvPr/>
          </p:nvSpPr>
          <p:spPr>
            <a:xfrm flipH="1">
              <a:off x="1251204" y="2973508"/>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flipH="1" flipV="1">
              <a:off x="10334244" y="31623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p:cNvSpPr/>
            <p:nvPr/>
          </p:nvSpPr>
          <p:spPr>
            <a:xfrm flipH="1" flipV="1">
              <a:off x="3095244" y="5883820"/>
              <a:ext cx="281332" cy="24252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13"/>
            <p:cNvSpPr/>
            <p:nvPr/>
          </p:nvSpPr>
          <p:spPr>
            <a:xfrm flipH="1">
              <a:off x="9520121" y="774217"/>
              <a:ext cx="1168149" cy="1007024"/>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flipH="1" flipV="1">
              <a:off x="10531602" y="1905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14239" y="1851645"/>
            <a:ext cx="2496342" cy="3153410"/>
          </a:xfrm>
          <a:prstGeom prst="rect">
            <a:avLst/>
          </a:prstGeom>
          <a:noFill/>
        </p:spPr>
        <p:txBody>
          <a:bodyPr wrap="square" rtlCol="0">
            <a:spAutoFit/>
          </a:bodyPr>
          <a:lstStyle/>
          <a:p>
            <a:pPr algn="ctr"/>
            <a:r>
              <a:rPr lang="en-US" altLang="zh-CN" sz="19900" b="1" dirty="0">
                <a:solidFill>
                  <a:schemeClr val="bg1"/>
                </a:solidFill>
              </a:rPr>
              <a:t>5</a:t>
            </a:r>
            <a:endParaRPr lang="en-US" altLang="zh-CN" sz="19900" b="1" dirty="0">
              <a:solidFill>
                <a:schemeClr val="bg1"/>
              </a:solidFill>
            </a:endParaRPr>
          </a:p>
        </p:txBody>
      </p:sp>
      <p:sp>
        <p:nvSpPr>
          <p:cNvPr id="16" name="文本框 15"/>
          <p:cNvSpPr txBox="1"/>
          <p:nvPr/>
        </p:nvSpPr>
        <p:spPr>
          <a:xfrm>
            <a:off x="5868860" y="2450424"/>
            <a:ext cx="5200650" cy="521970"/>
          </a:xfrm>
          <a:prstGeom prst="rect">
            <a:avLst/>
          </a:prstGeom>
          <a:noFill/>
        </p:spPr>
        <p:txBody>
          <a:bodyPr wrap="square" rtlCol="0">
            <a:spAutoFit/>
          </a:bodyPr>
          <a:lstStyle/>
          <a:p>
            <a:r>
              <a:rPr lang="zh-CN" altLang="en-US" sz="2800" b="1" dirty="0">
                <a:solidFill>
                  <a:schemeClr val="accent2"/>
                </a:solidFill>
              </a:rPr>
              <a:t>软件测试分析</a:t>
            </a:r>
            <a:endParaRPr lang="zh-CN" altLang="en-US" sz="2800" b="1" dirty="0">
              <a:solidFill>
                <a:schemeClr val="accent2"/>
              </a:solidFill>
            </a:endParaRPr>
          </a:p>
        </p:txBody>
      </p:sp>
      <p:sp>
        <p:nvSpPr>
          <p:cNvPr id="17" name="文本框 16"/>
          <p:cNvSpPr txBox="1"/>
          <p:nvPr/>
        </p:nvSpPr>
        <p:spPr>
          <a:xfrm>
            <a:off x="5868860" y="3076360"/>
            <a:ext cx="4988386" cy="28613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chemeClr val="bg1"/>
                </a:solidFill>
              </a:rPr>
              <a:t>软件测试的目的是为了发现软件设计和实现过程中的疏忽所造成的错误,但是进行测试应该制定正式的测试计划,若测试是无计划的进行,既浪费时间又浪费不必要的劳动。测试规格说明书是将软件测试团队的具体测试做法文档化。</a:t>
            </a:r>
            <a:endParaRPr lang="zh-CN" altLang="en-US" dirty="0">
              <a:solidFill>
                <a:schemeClr val="bg1"/>
              </a:solidFill>
            </a:endParaRPr>
          </a:p>
          <a:p>
            <a:r>
              <a:rPr lang="zh-CN" altLang="en-US" dirty="0">
                <a:solidFill>
                  <a:schemeClr val="bg1"/>
                </a:solidFill>
              </a:rPr>
              <a:t>主要包括：</a:t>
            </a:r>
            <a:endParaRPr lang="zh-CN" altLang="en-US" dirty="0">
              <a:solidFill>
                <a:schemeClr val="bg1"/>
              </a:solidFill>
            </a:endParaRPr>
          </a:p>
          <a:p>
            <a:r>
              <a:rPr lang="zh-CN" altLang="en-US" dirty="0">
                <a:solidFill>
                  <a:schemeClr val="accent1"/>
                </a:solidFill>
                <a:effectLst>
                  <a:outerShdw blurRad="38100" dist="25400" dir="5400000" algn="ctr" rotWithShape="0">
                    <a:srgbClr val="6E747A">
                      <a:alpha val="43000"/>
                    </a:srgbClr>
                  </a:outerShdw>
                </a:effectLst>
              </a:rPr>
              <a:t>测试需求</a:t>
            </a:r>
            <a:endParaRPr lang="zh-CN" altLang="en-US" dirty="0">
              <a:solidFill>
                <a:schemeClr val="accent1"/>
              </a:solidFill>
              <a:effectLst>
                <a:outerShdw blurRad="38100" dist="25400" dir="5400000" algn="ctr" rotWithShape="0">
                  <a:srgbClr val="6E747A">
                    <a:alpha val="43000"/>
                  </a:srgbClr>
                </a:outerShdw>
              </a:effectLst>
            </a:endParaRPr>
          </a:p>
          <a:p>
            <a:r>
              <a:rPr lang="zh-CN" altLang="en-US" dirty="0">
                <a:solidFill>
                  <a:schemeClr val="accent1"/>
                </a:solidFill>
                <a:effectLst>
                  <a:outerShdw blurRad="38100" dist="25400" dir="5400000" algn="ctr" rotWithShape="0">
                    <a:srgbClr val="6E747A">
                      <a:alpha val="43000"/>
                    </a:srgbClr>
                  </a:outerShdw>
                </a:effectLst>
              </a:rPr>
              <a:t>测试计划</a:t>
            </a:r>
            <a:endParaRPr lang="zh-CN" altLang="en-US" dirty="0">
              <a:solidFill>
                <a:schemeClr val="accent1"/>
              </a:solidFill>
              <a:effectLst>
                <a:outerShdw blurRad="38100" dist="25400" dir="5400000" algn="ctr" rotWithShape="0">
                  <a:srgbClr val="6E747A">
                    <a:alpha val="43000"/>
                  </a:srgbClr>
                </a:outerShdw>
              </a:effectLst>
            </a:endParaRPr>
          </a:p>
          <a:p>
            <a:r>
              <a:rPr lang="zh-CN" altLang="en-US" dirty="0">
                <a:solidFill>
                  <a:schemeClr val="accent1"/>
                </a:solidFill>
                <a:effectLst>
                  <a:outerShdw blurRad="38100" dist="25400" dir="5400000" algn="ctr" rotWithShape="0">
                    <a:srgbClr val="6E747A">
                      <a:alpha val="43000"/>
                    </a:srgbClr>
                  </a:outerShdw>
                </a:effectLst>
              </a:rPr>
              <a:t>测试方法</a:t>
            </a:r>
            <a:endParaRPr lang="zh-CN" altLang="en-US" dirty="0">
              <a:solidFill>
                <a:schemeClr val="accent1"/>
              </a:solidFill>
              <a:effectLst>
                <a:outerShdw blurRad="38100" dist="25400" dir="5400000" algn="ctr" rotWithShape="0">
                  <a:srgbClr val="6E747A">
                    <a:alpha val="43000"/>
                  </a:srgbClr>
                </a:outerShdw>
              </a:effectLst>
            </a:endParaRPr>
          </a:p>
          <a:p>
            <a:r>
              <a:rPr lang="zh-CN" altLang="en-US" dirty="0">
                <a:solidFill>
                  <a:schemeClr val="accent1"/>
                </a:solidFill>
                <a:effectLst>
                  <a:outerShdw blurRad="38100" dist="25400" dir="5400000" algn="ctr" rotWithShape="0">
                    <a:srgbClr val="6E747A">
                      <a:alpha val="43000"/>
                    </a:srgbClr>
                  </a:outerShdw>
                </a:effectLst>
              </a:rPr>
              <a:t>测试用例设计</a:t>
            </a:r>
            <a:endParaRPr lang="zh-CN" altLang="en-US" dirty="0">
              <a:solidFill>
                <a:schemeClr val="accent1"/>
              </a:solidFill>
              <a:effectLst>
                <a:outerShdw blurRad="38100" dist="25400" dir="5400000" algn="ctr" rotWithShape="0">
                  <a:srgbClr val="6E747A">
                    <a:alpha val="43000"/>
                  </a:srgbClr>
                </a:outerShdw>
              </a:effectLst>
            </a:endParaRPr>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521970"/>
          </a:xfrm>
          <a:prstGeom prst="rect">
            <a:avLst/>
          </a:prstGeom>
          <a:noFill/>
        </p:spPr>
        <p:txBody>
          <a:bodyPr wrap="square" rtlCol="0">
            <a:spAutoFit/>
          </a:bodyPr>
          <a:lstStyle/>
          <a:p>
            <a:r>
              <a:rPr lang="zh-CN" altLang="en-US" sz="2800" b="1" dirty="0">
                <a:solidFill>
                  <a:schemeClr val="accent2"/>
                </a:solidFill>
              </a:rPr>
              <a:t>测试需求和方法</a:t>
            </a:r>
            <a:endParaRPr lang="zh-CN" altLang="en-US" sz="2800" b="1" dirty="0">
              <a:solidFill>
                <a:schemeClr val="accent2"/>
              </a:solidFill>
            </a:endParaRPr>
          </a:p>
        </p:txBody>
      </p:sp>
      <p:pic>
        <p:nvPicPr>
          <p:cNvPr id="18" name="Picture 77" descr="F:\Trabajos\Envato\Graphic River\Mica PPT\mountains.png"/>
          <p:cNvPicPr>
            <a:picLocks noChangeAspect="1" noChangeArrowheads="1"/>
          </p:cNvPicPr>
          <p:nvPr/>
        </p:nvPicPr>
        <p:blipFill rotWithShape="1">
          <a:blip r:embed="rId1" cstate="print">
            <a:extLst>
              <a:ext uri="{BEBA8EAE-BF5A-486C-A8C5-ECC9F3942E4B}">
                <a14:imgProps xmlns:a14="http://schemas.microsoft.com/office/drawing/2010/main">
                  <a14:imgLayer r:embed="rId2">
                    <a14:imgEffect>
                      <a14:brightnessContrast bright="20000" contrast="-40000"/>
                    </a14:imgEffect>
                  </a14:imgLayer>
                </a14:imgProps>
              </a:ext>
            </a:extLst>
          </a:blip>
          <a:srcRect/>
          <a:stretch>
            <a:fillRect/>
          </a:stretch>
        </p:blipFill>
        <p:spPr bwMode="auto">
          <a:xfrm>
            <a:off x="755584" y="5313287"/>
            <a:ext cx="11077313" cy="1066629"/>
          </a:xfrm>
          <a:prstGeom prst="rect">
            <a:avLst/>
          </a:prstGeom>
          <a:noFill/>
          <a:extLst>
            <a:ext uri="{909E8E84-426E-40DD-AFC4-6F175D3DCCD1}">
              <a14:hiddenFill xmlns:a14="http://schemas.microsoft.com/office/drawing/2010/main">
                <a:solidFill>
                  <a:srgbClr val="FFFFFF"/>
                </a:solidFill>
              </a14:hiddenFill>
            </a:ext>
          </a:extLst>
        </p:spPr>
      </p:pic>
      <p:sp>
        <p:nvSpPr>
          <p:cNvPr id="29" name="Content Placeholder 2"/>
          <p:cNvSpPr txBox="1"/>
          <p:nvPr/>
        </p:nvSpPr>
        <p:spPr>
          <a:xfrm>
            <a:off x="1671955" y="909320"/>
            <a:ext cx="10081895" cy="112141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zh-CN" altLang="en-US" sz="2000" b="1" dirty="0">
                <a:solidFill>
                  <a:schemeClr val="accent2"/>
                </a:solidFill>
              </a:rPr>
              <a:t>测试需求</a:t>
            </a:r>
            <a:endParaRPr lang="zh-CN" altLang="en-US" sz="2000" b="1" dirty="0">
              <a:solidFill>
                <a:schemeClr val="accent2"/>
              </a:solidFill>
            </a:endParaRPr>
          </a:p>
          <a:p>
            <a:pPr marL="0" indent="0" algn="l">
              <a:buFont typeface="Arial" panose="020B0604020202020204" pitchFamily="34" charset="0"/>
              <a:buNone/>
            </a:pP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本系统需要对以下的系统功能进行测试：</a:t>
            </a:r>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lgn="l">
              <a:buFont typeface="Arial" panose="020B0604020202020204" pitchFamily="34" charset="0"/>
              <a:buNone/>
            </a:pP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1）验证用户功能。用户登录时进行相关测试可是否可以正常的登录。</a:t>
            </a:r>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lgn="l">
              <a:buFont typeface="Arial" panose="020B0604020202020204" pitchFamily="34" charset="0"/>
              <a:buNone/>
            </a:pP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2）销售功能和采购功能。系统管理员登录时看是否可以选择添加、修改、删除、查询等功能。  </a:t>
            </a:r>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lgn="l">
              <a:buFont typeface="Arial" panose="020B0604020202020204" pitchFamily="34" charset="0"/>
              <a:buNone/>
            </a:pP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3）预订功能。系统的用户登录之后，看是否可以进行相关的预订操作。</a:t>
            </a:r>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lgn="l">
              <a:buFont typeface="Arial" panose="020B0604020202020204" pitchFamily="34" charset="0"/>
              <a:buNone/>
            </a:pPr>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31" name="Content Placeholder 2"/>
          <p:cNvSpPr txBox="1"/>
          <p:nvPr/>
        </p:nvSpPr>
        <p:spPr>
          <a:xfrm>
            <a:off x="1598930" y="3241040"/>
            <a:ext cx="10081895" cy="112141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zh-CN" altLang="en-US" sz="2000" b="1" dirty="0">
                <a:solidFill>
                  <a:schemeClr val="accent2"/>
                </a:solidFill>
              </a:rPr>
              <a:t>测试方法</a:t>
            </a:r>
            <a:endParaRPr lang="zh-CN" altLang="en-US" sz="2000" b="1" dirty="0">
              <a:solidFill>
                <a:schemeClr val="accent2"/>
              </a:solidFill>
            </a:endParaRPr>
          </a:p>
          <a:p>
            <a:pPr marL="0" indent="0" algn="l">
              <a:buFont typeface="Arial" panose="020B0604020202020204" pitchFamily="34" charset="0"/>
              <a:buNone/>
            </a:pP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黑盒测试指在软件接口处执行测试，检查系统的基本方面而很少关心软件的内部结构，了解已设计的产品所完成的制定功能，可以执行测试以显示每个功能是可操作的，同时查找每个功能中的错误。由于本次测试的依据是需求，所以才用黑盒测试方法</a:t>
            </a:r>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lgn="l">
              <a:buFont typeface="Arial" panose="020B0604020202020204" pitchFamily="34" charset="0"/>
              <a:buNone/>
            </a:pP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功能测试，主要采用等价类划分的策略。</a:t>
            </a:r>
            <a:r>
              <a:rPr lang="zh-CN" alt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即</a:t>
            </a: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手动模拟正常、异常输入。</a:t>
            </a:r>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lgn="l">
              <a:buFont typeface="Arial" panose="020B0604020202020204" pitchFamily="34" charset="0"/>
              <a:buNone/>
            </a:pP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压力测试，主要采用边界值测试，错误猜测等策略。使用自动化压力测试工具LoadRunner。</a:t>
            </a:r>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521970"/>
          </a:xfrm>
          <a:prstGeom prst="rect">
            <a:avLst/>
          </a:prstGeom>
          <a:noFill/>
        </p:spPr>
        <p:txBody>
          <a:bodyPr wrap="square" rtlCol="0">
            <a:spAutoFit/>
          </a:bodyPr>
          <a:lstStyle/>
          <a:p>
            <a:r>
              <a:rPr lang="zh-CN" altLang="en-US" sz="2800" b="1" dirty="0">
                <a:solidFill>
                  <a:schemeClr val="accent2"/>
                </a:solidFill>
              </a:rPr>
              <a:t>测试</a:t>
            </a:r>
            <a:r>
              <a:rPr lang="zh-CN" altLang="en-US" sz="2800" b="1" dirty="0">
                <a:solidFill>
                  <a:schemeClr val="accent2"/>
                </a:solidFill>
              </a:rPr>
              <a:t>计划</a:t>
            </a:r>
            <a:endParaRPr lang="zh-CN" altLang="en-US" sz="2800" b="1" dirty="0">
              <a:solidFill>
                <a:schemeClr val="accent2"/>
              </a:solidFill>
            </a:endParaRPr>
          </a:p>
        </p:txBody>
      </p:sp>
      <p:sp>
        <p:nvSpPr>
          <p:cNvPr id="29" name="Content Placeholder 2"/>
          <p:cNvSpPr txBox="1"/>
          <p:nvPr/>
        </p:nvSpPr>
        <p:spPr>
          <a:xfrm>
            <a:off x="1741805" y="1115060"/>
            <a:ext cx="9703435" cy="545909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lgn="l">
              <a:buFont typeface="Arial" panose="020B0604020202020204" pitchFamily="34" charset="0"/>
              <a:buNone/>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根据测试需求，可以得出</a:t>
            </a:r>
            <a:r>
              <a:rPr lang="zh-CN" alt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以</a:t>
            </a: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下的测试计划：</a:t>
            </a:r>
            <a:endPar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lgn="l">
              <a:buFont typeface="Arial" panose="020B0604020202020204" pitchFamily="34" charset="0"/>
              <a:buNone/>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验证用户功能：</a:t>
            </a:r>
            <a:endPar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lgn="l">
              <a:buFont typeface="Arial" panose="020B0604020202020204" pitchFamily="34" charset="0"/>
              <a:buNone/>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1）初次安装系统后，测试初始用户帐号和密码能否正确登录到系统；</a:t>
            </a:r>
            <a:endPar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lgn="l">
              <a:buFont typeface="Arial" panose="020B0604020202020204" pitchFamily="34" charset="0"/>
              <a:buNone/>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2）正确登录后，对用户账号和密码进行更改；</a:t>
            </a:r>
            <a:endPar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lgn="l">
              <a:buFont typeface="Arial" panose="020B0604020202020204" pitchFamily="34" charset="0"/>
              <a:buNone/>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3）采用刚修改的用户账号和密码登录，应该能够正确登录。</a:t>
            </a:r>
            <a:endPar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lgn="l">
              <a:buFont typeface="Arial" panose="020B0604020202020204" pitchFamily="34" charset="0"/>
              <a:buNone/>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销售功能和采购功能：</a:t>
            </a:r>
            <a:endPar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lgn="l">
              <a:buFont typeface="Arial" panose="020B0604020202020204" pitchFamily="34" charset="0"/>
              <a:buNone/>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1）进入此界面后，选择添加操作看能否进入添加界面，添加几条记录。</a:t>
            </a:r>
            <a:endPar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lgn="l">
              <a:buFont typeface="Arial" panose="020B0604020202020204" pitchFamily="34" charset="0"/>
              <a:buNone/>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2）退回主界面，选择修改操作看能否修改刚刚添加的记录。</a:t>
            </a:r>
            <a:endPar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lgn="l">
              <a:buFont typeface="Arial" panose="020B0604020202020204" pitchFamily="34" charset="0"/>
              <a:buNone/>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3）退回主界面，选择删除操作看能否删除添加的记录。</a:t>
            </a:r>
            <a:endPar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lgn="l">
              <a:buFont typeface="Arial" panose="020B0604020202020204" pitchFamily="34" charset="0"/>
              <a:buNone/>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4）退回主界面，选择查询操作看显示的界面是否正确。</a:t>
            </a:r>
            <a:endPar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lgn="l">
              <a:buFont typeface="Arial" panose="020B0604020202020204" pitchFamily="34" charset="0"/>
              <a:buNone/>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预订功能：</a:t>
            </a:r>
            <a:endPar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lgn="l">
              <a:buFont typeface="Arial" panose="020B0604020202020204" pitchFamily="34" charset="0"/>
              <a:buNone/>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1）进入用户主界面后，点击预订看能否进入到预订界面。</a:t>
            </a:r>
            <a:endPar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lgn="l">
              <a:buFont typeface="Arial" panose="020B0604020202020204" pitchFamily="34" charset="0"/>
              <a:buNone/>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2）进入预订界面后，输入正确的客户信息进行预订，看能否出现提示成功的信息。</a:t>
            </a:r>
            <a:endPar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lgn="l">
              <a:buFont typeface="Arial" panose="020B0604020202020204" pitchFamily="34" charset="0"/>
              <a:buNone/>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3）返回预订界面，输入错误的客户信息进行预订，看系统是否提示错误，并阻止动作的进一步进行。</a:t>
            </a:r>
            <a:endPar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521970"/>
          </a:xfrm>
          <a:prstGeom prst="rect">
            <a:avLst/>
          </a:prstGeom>
          <a:noFill/>
        </p:spPr>
        <p:txBody>
          <a:bodyPr wrap="square" rtlCol="0">
            <a:spAutoFit/>
          </a:bodyPr>
          <a:lstStyle/>
          <a:p>
            <a:r>
              <a:rPr lang="zh-CN" altLang="en-US" sz="2800" b="1" dirty="0">
                <a:solidFill>
                  <a:schemeClr val="accent2"/>
                </a:solidFill>
              </a:rPr>
              <a:t>测试用例设计</a:t>
            </a:r>
            <a:endParaRPr lang="zh-CN" altLang="en-US" sz="2800" b="1" dirty="0">
              <a:solidFill>
                <a:schemeClr val="accent2"/>
              </a:solidFill>
            </a:endParaRPr>
          </a:p>
        </p:txBody>
      </p:sp>
      <p:sp>
        <p:nvSpPr>
          <p:cNvPr id="7" name="任意多边形 6"/>
          <p:cNvSpPr/>
          <p:nvPr/>
        </p:nvSpPr>
        <p:spPr>
          <a:xfrm>
            <a:off x="4138706" y="4753328"/>
            <a:ext cx="1898130" cy="1229558"/>
          </a:xfrm>
          <a:custGeom>
            <a:avLst/>
            <a:gdLst>
              <a:gd name="connsiteX0" fmla="*/ 0 w 1898130"/>
              <a:gd name="connsiteY0" fmla="*/ 122956 h 1229558"/>
              <a:gd name="connsiteX1" fmla="*/ 122956 w 1898130"/>
              <a:gd name="connsiteY1" fmla="*/ 0 h 1229558"/>
              <a:gd name="connsiteX2" fmla="*/ 1775174 w 1898130"/>
              <a:gd name="connsiteY2" fmla="*/ 0 h 1229558"/>
              <a:gd name="connsiteX3" fmla="*/ 1898130 w 1898130"/>
              <a:gd name="connsiteY3" fmla="*/ 122956 h 1229558"/>
              <a:gd name="connsiteX4" fmla="*/ 1898130 w 1898130"/>
              <a:gd name="connsiteY4" fmla="*/ 1106602 h 1229558"/>
              <a:gd name="connsiteX5" fmla="*/ 1775174 w 1898130"/>
              <a:gd name="connsiteY5" fmla="*/ 1229558 h 1229558"/>
              <a:gd name="connsiteX6" fmla="*/ 122956 w 1898130"/>
              <a:gd name="connsiteY6" fmla="*/ 1229558 h 1229558"/>
              <a:gd name="connsiteX7" fmla="*/ 0 w 1898130"/>
              <a:gd name="connsiteY7" fmla="*/ 1106602 h 1229558"/>
              <a:gd name="connsiteX8" fmla="*/ 0 w 1898130"/>
              <a:gd name="connsiteY8" fmla="*/ 122956 h 1229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98130" h="1229558">
                <a:moveTo>
                  <a:pt x="0" y="122956"/>
                </a:moveTo>
                <a:cubicBezTo>
                  <a:pt x="0" y="55049"/>
                  <a:pt x="55049" y="0"/>
                  <a:pt x="122956" y="0"/>
                </a:cubicBezTo>
                <a:lnTo>
                  <a:pt x="1775174" y="0"/>
                </a:lnTo>
                <a:cubicBezTo>
                  <a:pt x="1843081" y="0"/>
                  <a:pt x="1898130" y="55049"/>
                  <a:pt x="1898130" y="122956"/>
                </a:cubicBezTo>
                <a:lnTo>
                  <a:pt x="1898130" y="1106602"/>
                </a:lnTo>
                <a:cubicBezTo>
                  <a:pt x="1898130" y="1174509"/>
                  <a:pt x="1843081" y="1229558"/>
                  <a:pt x="1775174" y="1229558"/>
                </a:cubicBezTo>
                <a:lnTo>
                  <a:pt x="122956" y="1229558"/>
                </a:lnTo>
                <a:cubicBezTo>
                  <a:pt x="55049" y="1229558"/>
                  <a:pt x="0" y="1174509"/>
                  <a:pt x="0" y="1106602"/>
                </a:cubicBezTo>
                <a:lnTo>
                  <a:pt x="0" y="122956"/>
                </a:lnTo>
                <a:close/>
              </a:path>
            </a:pathLst>
          </a:custGeom>
          <a:noFill/>
          <a:ln>
            <a:solidFill>
              <a:schemeClr val="accent2"/>
            </a:solidFill>
          </a:ln>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645978" tIns="383929" rIns="76539" bIns="76539" numCol="1" spcCol="1270" anchor="t" anchorCtr="0">
            <a:noAutofit/>
          </a:bodyPr>
          <a:lstStyle/>
          <a:p>
            <a:pPr marL="0" lvl="1" indent="0" algn="r" defTabSz="444500">
              <a:lnSpc>
                <a:spcPct val="90000"/>
              </a:lnSpc>
              <a:spcBef>
                <a:spcPct val="0"/>
              </a:spcBef>
              <a:spcAft>
                <a:spcPct val="15000"/>
              </a:spcAft>
              <a:buNone/>
            </a:pPr>
            <a:r>
              <a:rPr lang="zh-CN" altLang="en-US" sz="2000" kern="1200" dirty="0">
                <a:solidFill>
                  <a:schemeClr val="bg1"/>
                </a:solidFill>
              </a:rPr>
              <a:t>管理功能测试</a:t>
            </a:r>
            <a:endParaRPr lang="zh-CN" altLang="en-US" sz="2000" kern="1200" dirty="0">
              <a:solidFill>
                <a:schemeClr val="bg1"/>
              </a:solidFill>
            </a:endParaRPr>
          </a:p>
        </p:txBody>
      </p:sp>
      <p:sp>
        <p:nvSpPr>
          <p:cNvPr id="8" name="任意多边形 7"/>
          <p:cNvSpPr/>
          <p:nvPr/>
        </p:nvSpPr>
        <p:spPr>
          <a:xfrm>
            <a:off x="1055004" y="4753328"/>
            <a:ext cx="1898130" cy="1229558"/>
          </a:xfrm>
          <a:custGeom>
            <a:avLst/>
            <a:gdLst>
              <a:gd name="connsiteX0" fmla="*/ 0 w 1898130"/>
              <a:gd name="connsiteY0" fmla="*/ 122956 h 1229558"/>
              <a:gd name="connsiteX1" fmla="*/ 122956 w 1898130"/>
              <a:gd name="connsiteY1" fmla="*/ 0 h 1229558"/>
              <a:gd name="connsiteX2" fmla="*/ 1775174 w 1898130"/>
              <a:gd name="connsiteY2" fmla="*/ 0 h 1229558"/>
              <a:gd name="connsiteX3" fmla="*/ 1898130 w 1898130"/>
              <a:gd name="connsiteY3" fmla="*/ 122956 h 1229558"/>
              <a:gd name="connsiteX4" fmla="*/ 1898130 w 1898130"/>
              <a:gd name="connsiteY4" fmla="*/ 1106602 h 1229558"/>
              <a:gd name="connsiteX5" fmla="*/ 1775174 w 1898130"/>
              <a:gd name="connsiteY5" fmla="*/ 1229558 h 1229558"/>
              <a:gd name="connsiteX6" fmla="*/ 122956 w 1898130"/>
              <a:gd name="connsiteY6" fmla="*/ 1229558 h 1229558"/>
              <a:gd name="connsiteX7" fmla="*/ 0 w 1898130"/>
              <a:gd name="connsiteY7" fmla="*/ 1106602 h 1229558"/>
              <a:gd name="connsiteX8" fmla="*/ 0 w 1898130"/>
              <a:gd name="connsiteY8" fmla="*/ 122956 h 1229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98130" h="1229558">
                <a:moveTo>
                  <a:pt x="0" y="122956"/>
                </a:moveTo>
                <a:cubicBezTo>
                  <a:pt x="0" y="55049"/>
                  <a:pt x="55049" y="0"/>
                  <a:pt x="122956" y="0"/>
                </a:cubicBezTo>
                <a:lnTo>
                  <a:pt x="1775174" y="0"/>
                </a:lnTo>
                <a:cubicBezTo>
                  <a:pt x="1843081" y="0"/>
                  <a:pt x="1898130" y="55049"/>
                  <a:pt x="1898130" y="122956"/>
                </a:cubicBezTo>
                <a:lnTo>
                  <a:pt x="1898130" y="1106602"/>
                </a:lnTo>
                <a:cubicBezTo>
                  <a:pt x="1898130" y="1174509"/>
                  <a:pt x="1843081" y="1229558"/>
                  <a:pt x="1775174" y="1229558"/>
                </a:cubicBezTo>
                <a:lnTo>
                  <a:pt x="122956" y="1229558"/>
                </a:lnTo>
                <a:cubicBezTo>
                  <a:pt x="55049" y="1229558"/>
                  <a:pt x="0" y="1174509"/>
                  <a:pt x="0" y="1106602"/>
                </a:cubicBezTo>
                <a:lnTo>
                  <a:pt x="0" y="122956"/>
                </a:lnTo>
                <a:close/>
              </a:path>
            </a:pathLst>
          </a:custGeom>
          <a:noFill/>
          <a:ln>
            <a:solidFill>
              <a:schemeClr val="accent2"/>
            </a:solidFill>
          </a:ln>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76539" tIns="383929" rIns="645978" bIns="76539" numCol="1" spcCol="1270" anchor="t" anchorCtr="0">
            <a:noAutofit/>
          </a:bodyPr>
          <a:lstStyle/>
          <a:p>
            <a:pPr marL="0" lvl="1" indent="0" algn="l" defTabSz="444500">
              <a:lnSpc>
                <a:spcPct val="90000"/>
              </a:lnSpc>
              <a:spcBef>
                <a:spcPct val="0"/>
              </a:spcBef>
              <a:spcAft>
                <a:spcPct val="15000"/>
              </a:spcAft>
              <a:buNone/>
            </a:pPr>
            <a:r>
              <a:rPr lang="zh-CN" altLang="en-US" sz="2000" kern="1200" dirty="0">
                <a:solidFill>
                  <a:schemeClr val="bg1"/>
                </a:solidFill>
              </a:rPr>
              <a:t>采购功能测试</a:t>
            </a:r>
            <a:endParaRPr lang="zh-CN" altLang="en-US" sz="2000" kern="1200" dirty="0">
              <a:solidFill>
                <a:schemeClr val="bg1"/>
              </a:solidFill>
            </a:endParaRPr>
          </a:p>
        </p:txBody>
      </p:sp>
      <p:sp>
        <p:nvSpPr>
          <p:cNvPr id="9" name="任意多边形 8"/>
          <p:cNvSpPr/>
          <p:nvPr/>
        </p:nvSpPr>
        <p:spPr>
          <a:xfrm>
            <a:off x="4138706" y="2140517"/>
            <a:ext cx="1898130" cy="1229558"/>
          </a:xfrm>
          <a:custGeom>
            <a:avLst/>
            <a:gdLst>
              <a:gd name="connsiteX0" fmla="*/ 0 w 1898130"/>
              <a:gd name="connsiteY0" fmla="*/ 122956 h 1229558"/>
              <a:gd name="connsiteX1" fmla="*/ 122956 w 1898130"/>
              <a:gd name="connsiteY1" fmla="*/ 0 h 1229558"/>
              <a:gd name="connsiteX2" fmla="*/ 1775174 w 1898130"/>
              <a:gd name="connsiteY2" fmla="*/ 0 h 1229558"/>
              <a:gd name="connsiteX3" fmla="*/ 1898130 w 1898130"/>
              <a:gd name="connsiteY3" fmla="*/ 122956 h 1229558"/>
              <a:gd name="connsiteX4" fmla="*/ 1898130 w 1898130"/>
              <a:gd name="connsiteY4" fmla="*/ 1106602 h 1229558"/>
              <a:gd name="connsiteX5" fmla="*/ 1775174 w 1898130"/>
              <a:gd name="connsiteY5" fmla="*/ 1229558 h 1229558"/>
              <a:gd name="connsiteX6" fmla="*/ 122956 w 1898130"/>
              <a:gd name="connsiteY6" fmla="*/ 1229558 h 1229558"/>
              <a:gd name="connsiteX7" fmla="*/ 0 w 1898130"/>
              <a:gd name="connsiteY7" fmla="*/ 1106602 h 1229558"/>
              <a:gd name="connsiteX8" fmla="*/ 0 w 1898130"/>
              <a:gd name="connsiteY8" fmla="*/ 122956 h 1229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98130" h="1229558">
                <a:moveTo>
                  <a:pt x="0" y="122956"/>
                </a:moveTo>
                <a:cubicBezTo>
                  <a:pt x="0" y="55049"/>
                  <a:pt x="55049" y="0"/>
                  <a:pt x="122956" y="0"/>
                </a:cubicBezTo>
                <a:lnTo>
                  <a:pt x="1775174" y="0"/>
                </a:lnTo>
                <a:cubicBezTo>
                  <a:pt x="1843081" y="0"/>
                  <a:pt x="1898130" y="55049"/>
                  <a:pt x="1898130" y="122956"/>
                </a:cubicBezTo>
                <a:lnTo>
                  <a:pt x="1898130" y="1106602"/>
                </a:lnTo>
                <a:cubicBezTo>
                  <a:pt x="1898130" y="1174509"/>
                  <a:pt x="1843081" y="1229558"/>
                  <a:pt x="1775174" y="1229558"/>
                </a:cubicBezTo>
                <a:lnTo>
                  <a:pt x="122956" y="1229558"/>
                </a:lnTo>
                <a:cubicBezTo>
                  <a:pt x="55049" y="1229558"/>
                  <a:pt x="0" y="1174509"/>
                  <a:pt x="0" y="1106602"/>
                </a:cubicBezTo>
                <a:lnTo>
                  <a:pt x="0" y="122956"/>
                </a:lnTo>
                <a:close/>
              </a:path>
            </a:pathLst>
          </a:custGeom>
          <a:noFill/>
          <a:ln>
            <a:solidFill>
              <a:schemeClr val="accent2"/>
            </a:solidFill>
          </a:ln>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645978" tIns="76539" rIns="76539" bIns="383929" numCol="1" spcCol="1270" anchor="t" anchorCtr="0">
            <a:noAutofit/>
          </a:bodyPr>
          <a:lstStyle/>
          <a:p>
            <a:pPr marL="0" lvl="1" indent="0" algn="r" defTabSz="444500">
              <a:lnSpc>
                <a:spcPct val="90000"/>
              </a:lnSpc>
              <a:spcBef>
                <a:spcPct val="0"/>
              </a:spcBef>
              <a:spcAft>
                <a:spcPct val="15000"/>
              </a:spcAft>
              <a:buNone/>
            </a:pPr>
            <a:r>
              <a:rPr lang="zh-CN" altLang="en-US" kern="1200" dirty="0">
                <a:solidFill>
                  <a:schemeClr val="bg1"/>
                </a:solidFill>
              </a:rPr>
              <a:t>用户登录功</a:t>
            </a:r>
            <a:r>
              <a:rPr lang="zh-CN" altLang="en-US" kern="1200" dirty="0">
                <a:solidFill>
                  <a:schemeClr val="bg1"/>
                </a:solidFill>
              </a:rPr>
              <a:t>能测试</a:t>
            </a:r>
            <a:endParaRPr lang="zh-CN" altLang="en-US" kern="1200" dirty="0">
              <a:solidFill>
                <a:schemeClr val="bg1"/>
              </a:solidFill>
            </a:endParaRPr>
          </a:p>
        </p:txBody>
      </p:sp>
      <p:sp>
        <p:nvSpPr>
          <p:cNvPr id="10" name="任意多边形 9"/>
          <p:cNvSpPr/>
          <p:nvPr/>
        </p:nvSpPr>
        <p:spPr>
          <a:xfrm>
            <a:off x="1055004" y="2140517"/>
            <a:ext cx="1898130" cy="1229558"/>
          </a:xfrm>
          <a:custGeom>
            <a:avLst/>
            <a:gdLst>
              <a:gd name="connsiteX0" fmla="*/ 0 w 1898130"/>
              <a:gd name="connsiteY0" fmla="*/ 122956 h 1229558"/>
              <a:gd name="connsiteX1" fmla="*/ 122956 w 1898130"/>
              <a:gd name="connsiteY1" fmla="*/ 0 h 1229558"/>
              <a:gd name="connsiteX2" fmla="*/ 1775174 w 1898130"/>
              <a:gd name="connsiteY2" fmla="*/ 0 h 1229558"/>
              <a:gd name="connsiteX3" fmla="*/ 1898130 w 1898130"/>
              <a:gd name="connsiteY3" fmla="*/ 122956 h 1229558"/>
              <a:gd name="connsiteX4" fmla="*/ 1898130 w 1898130"/>
              <a:gd name="connsiteY4" fmla="*/ 1106602 h 1229558"/>
              <a:gd name="connsiteX5" fmla="*/ 1775174 w 1898130"/>
              <a:gd name="connsiteY5" fmla="*/ 1229558 h 1229558"/>
              <a:gd name="connsiteX6" fmla="*/ 122956 w 1898130"/>
              <a:gd name="connsiteY6" fmla="*/ 1229558 h 1229558"/>
              <a:gd name="connsiteX7" fmla="*/ 0 w 1898130"/>
              <a:gd name="connsiteY7" fmla="*/ 1106602 h 1229558"/>
              <a:gd name="connsiteX8" fmla="*/ 0 w 1898130"/>
              <a:gd name="connsiteY8" fmla="*/ 122956 h 1229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98130" h="1229558">
                <a:moveTo>
                  <a:pt x="0" y="122956"/>
                </a:moveTo>
                <a:cubicBezTo>
                  <a:pt x="0" y="55049"/>
                  <a:pt x="55049" y="0"/>
                  <a:pt x="122956" y="0"/>
                </a:cubicBezTo>
                <a:lnTo>
                  <a:pt x="1775174" y="0"/>
                </a:lnTo>
                <a:cubicBezTo>
                  <a:pt x="1843081" y="0"/>
                  <a:pt x="1898130" y="55049"/>
                  <a:pt x="1898130" y="122956"/>
                </a:cubicBezTo>
                <a:lnTo>
                  <a:pt x="1898130" y="1106602"/>
                </a:lnTo>
                <a:cubicBezTo>
                  <a:pt x="1898130" y="1174509"/>
                  <a:pt x="1843081" y="1229558"/>
                  <a:pt x="1775174" y="1229558"/>
                </a:cubicBezTo>
                <a:lnTo>
                  <a:pt x="122956" y="1229558"/>
                </a:lnTo>
                <a:cubicBezTo>
                  <a:pt x="55049" y="1229558"/>
                  <a:pt x="0" y="1174509"/>
                  <a:pt x="0" y="1106602"/>
                </a:cubicBezTo>
                <a:lnTo>
                  <a:pt x="0" y="122956"/>
                </a:lnTo>
                <a:close/>
              </a:path>
            </a:pathLst>
          </a:custGeom>
          <a:noFill/>
          <a:ln>
            <a:solidFill>
              <a:schemeClr val="accent2"/>
            </a:solidFill>
          </a:ln>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76539" tIns="76539" rIns="645978" bIns="383929" numCol="1" spcCol="1270" anchor="t" anchorCtr="0">
            <a:noAutofit/>
          </a:bodyPr>
          <a:lstStyle/>
          <a:p>
            <a:pPr marL="0" lvl="1" indent="0" algn="l" defTabSz="444500">
              <a:lnSpc>
                <a:spcPct val="90000"/>
              </a:lnSpc>
              <a:spcBef>
                <a:spcPct val="0"/>
              </a:spcBef>
              <a:spcAft>
                <a:spcPct val="15000"/>
              </a:spcAft>
              <a:buNone/>
            </a:pPr>
            <a:r>
              <a:rPr lang="zh-CN" altLang="en-US" sz="2000" kern="1200" dirty="0">
                <a:solidFill>
                  <a:schemeClr val="bg1"/>
                </a:solidFill>
              </a:rPr>
              <a:t>用户预定功能测试</a:t>
            </a:r>
            <a:endParaRPr lang="zh-CN" altLang="en-US" sz="2000" kern="1200" dirty="0">
              <a:solidFill>
                <a:schemeClr val="bg1"/>
              </a:solidFill>
            </a:endParaRPr>
          </a:p>
        </p:txBody>
      </p:sp>
      <p:sp>
        <p:nvSpPr>
          <p:cNvPr id="11" name="任意多边形 10"/>
          <p:cNvSpPr/>
          <p:nvPr/>
        </p:nvSpPr>
        <p:spPr>
          <a:xfrm>
            <a:off x="1902915" y="2359532"/>
            <a:ext cx="1663746" cy="1663746"/>
          </a:xfrm>
          <a:custGeom>
            <a:avLst/>
            <a:gdLst>
              <a:gd name="connsiteX0" fmla="*/ 0 w 1663746"/>
              <a:gd name="connsiteY0" fmla="*/ 1663746 h 1663746"/>
              <a:gd name="connsiteX1" fmla="*/ 1663746 w 1663746"/>
              <a:gd name="connsiteY1" fmla="*/ 0 h 1663746"/>
              <a:gd name="connsiteX2" fmla="*/ 1663746 w 1663746"/>
              <a:gd name="connsiteY2" fmla="*/ 1663746 h 1663746"/>
              <a:gd name="connsiteX3" fmla="*/ 0 w 1663746"/>
              <a:gd name="connsiteY3" fmla="*/ 1663746 h 1663746"/>
            </a:gdLst>
            <a:ahLst/>
            <a:cxnLst>
              <a:cxn ang="0">
                <a:pos x="connsiteX0" y="connsiteY0"/>
              </a:cxn>
              <a:cxn ang="0">
                <a:pos x="connsiteX1" y="connsiteY1"/>
              </a:cxn>
              <a:cxn ang="0">
                <a:pos x="connsiteX2" y="connsiteY2"/>
              </a:cxn>
              <a:cxn ang="0">
                <a:pos x="connsiteX3" y="connsiteY3"/>
              </a:cxn>
            </a:cxnLst>
            <a:rect l="l" t="t" r="r" b="b"/>
            <a:pathLst>
              <a:path w="1663746" h="1663746">
                <a:moveTo>
                  <a:pt x="0" y="1663746"/>
                </a:moveTo>
                <a:cubicBezTo>
                  <a:pt x="0" y="744884"/>
                  <a:pt x="744884" y="0"/>
                  <a:pt x="1663746" y="0"/>
                </a:cubicBezTo>
                <a:lnTo>
                  <a:pt x="1663746" y="1663746"/>
                </a:lnTo>
                <a:lnTo>
                  <a:pt x="0" y="1663746"/>
                </a:lnTo>
                <a:close/>
              </a:path>
            </a:pathLst>
          </a:cu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1200" dirty="0"/>
          </a:p>
        </p:txBody>
      </p:sp>
      <p:sp>
        <p:nvSpPr>
          <p:cNvPr id="12" name="任意多边形 11"/>
          <p:cNvSpPr/>
          <p:nvPr/>
        </p:nvSpPr>
        <p:spPr>
          <a:xfrm>
            <a:off x="3643509" y="2359532"/>
            <a:ext cx="1663746" cy="1663746"/>
          </a:xfrm>
          <a:custGeom>
            <a:avLst/>
            <a:gdLst>
              <a:gd name="connsiteX0" fmla="*/ 0 w 1663746"/>
              <a:gd name="connsiteY0" fmla="*/ 1663746 h 1663746"/>
              <a:gd name="connsiteX1" fmla="*/ 1663746 w 1663746"/>
              <a:gd name="connsiteY1" fmla="*/ 0 h 1663746"/>
              <a:gd name="connsiteX2" fmla="*/ 1663746 w 1663746"/>
              <a:gd name="connsiteY2" fmla="*/ 1663746 h 1663746"/>
              <a:gd name="connsiteX3" fmla="*/ 0 w 1663746"/>
              <a:gd name="connsiteY3" fmla="*/ 1663746 h 1663746"/>
            </a:gdLst>
            <a:ahLst/>
            <a:cxnLst>
              <a:cxn ang="0">
                <a:pos x="connsiteX0" y="connsiteY0"/>
              </a:cxn>
              <a:cxn ang="0">
                <a:pos x="connsiteX1" y="connsiteY1"/>
              </a:cxn>
              <a:cxn ang="0">
                <a:pos x="connsiteX2" y="connsiteY2"/>
              </a:cxn>
              <a:cxn ang="0">
                <a:pos x="connsiteX3" y="connsiteY3"/>
              </a:cxn>
            </a:cxnLst>
            <a:rect l="l" t="t" r="r" b="b"/>
            <a:pathLst>
              <a:path w="1663746" h="1663746">
                <a:moveTo>
                  <a:pt x="0" y="0"/>
                </a:moveTo>
                <a:cubicBezTo>
                  <a:pt x="918862" y="0"/>
                  <a:pt x="1663746" y="744884"/>
                  <a:pt x="1663746" y="1663746"/>
                </a:cubicBezTo>
                <a:lnTo>
                  <a:pt x="0" y="1663746"/>
                </a:lnTo>
                <a:lnTo>
                  <a:pt x="0" y="0"/>
                </a:lnTo>
                <a:close/>
              </a:path>
            </a:pathLst>
          </a:cu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1200" dirty="0"/>
          </a:p>
        </p:txBody>
      </p:sp>
      <p:sp>
        <p:nvSpPr>
          <p:cNvPr id="13" name="任意多边形 12"/>
          <p:cNvSpPr/>
          <p:nvPr/>
        </p:nvSpPr>
        <p:spPr>
          <a:xfrm>
            <a:off x="3643509" y="4100124"/>
            <a:ext cx="1663746" cy="1663747"/>
          </a:xfrm>
          <a:custGeom>
            <a:avLst/>
            <a:gdLst>
              <a:gd name="connsiteX0" fmla="*/ 0 w 1663746"/>
              <a:gd name="connsiteY0" fmla="*/ 1663746 h 1663746"/>
              <a:gd name="connsiteX1" fmla="*/ 1663746 w 1663746"/>
              <a:gd name="connsiteY1" fmla="*/ 0 h 1663746"/>
              <a:gd name="connsiteX2" fmla="*/ 1663746 w 1663746"/>
              <a:gd name="connsiteY2" fmla="*/ 1663746 h 1663746"/>
              <a:gd name="connsiteX3" fmla="*/ 0 w 1663746"/>
              <a:gd name="connsiteY3" fmla="*/ 1663746 h 1663746"/>
            </a:gdLst>
            <a:ahLst/>
            <a:cxnLst>
              <a:cxn ang="0">
                <a:pos x="connsiteX0" y="connsiteY0"/>
              </a:cxn>
              <a:cxn ang="0">
                <a:pos x="connsiteX1" y="connsiteY1"/>
              </a:cxn>
              <a:cxn ang="0">
                <a:pos x="connsiteX2" y="connsiteY2"/>
              </a:cxn>
              <a:cxn ang="0">
                <a:pos x="connsiteX3" y="connsiteY3"/>
              </a:cxn>
            </a:cxnLst>
            <a:rect l="l" t="t" r="r" b="b"/>
            <a:pathLst>
              <a:path w="1663746" h="1663746">
                <a:moveTo>
                  <a:pt x="1663746" y="0"/>
                </a:moveTo>
                <a:cubicBezTo>
                  <a:pt x="1663746" y="918862"/>
                  <a:pt x="918862" y="1663746"/>
                  <a:pt x="0" y="1663746"/>
                </a:cubicBezTo>
                <a:lnTo>
                  <a:pt x="0" y="0"/>
                </a:lnTo>
                <a:lnTo>
                  <a:pt x="1663746" y="0"/>
                </a:lnTo>
                <a:close/>
              </a:path>
            </a:pathLst>
          </a:cu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br>
              <a:rPr lang="en-US" sz="1200" dirty="0"/>
            </a:br>
            <a:br>
              <a:rPr lang="en-US" sz="1200" dirty="0"/>
            </a:br>
            <a:endParaRPr lang="en-US" sz="1200" dirty="0"/>
          </a:p>
        </p:txBody>
      </p:sp>
      <p:sp>
        <p:nvSpPr>
          <p:cNvPr id="14" name="任意多边形 13"/>
          <p:cNvSpPr/>
          <p:nvPr/>
        </p:nvSpPr>
        <p:spPr>
          <a:xfrm>
            <a:off x="1902915" y="4100125"/>
            <a:ext cx="1663746" cy="1663746"/>
          </a:xfrm>
          <a:custGeom>
            <a:avLst/>
            <a:gdLst>
              <a:gd name="connsiteX0" fmla="*/ 0 w 1663746"/>
              <a:gd name="connsiteY0" fmla="*/ 1663746 h 1663746"/>
              <a:gd name="connsiteX1" fmla="*/ 1663746 w 1663746"/>
              <a:gd name="connsiteY1" fmla="*/ 0 h 1663746"/>
              <a:gd name="connsiteX2" fmla="*/ 1663746 w 1663746"/>
              <a:gd name="connsiteY2" fmla="*/ 1663746 h 1663746"/>
              <a:gd name="connsiteX3" fmla="*/ 0 w 1663746"/>
              <a:gd name="connsiteY3" fmla="*/ 1663746 h 1663746"/>
            </a:gdLst>
            <a:ahLst/>
            <a:cxnLst>
              <a:cxn ang="0">
                <a:pos x="connsiteX0" y="connsiteY0"/>
              </a:cxn>
              <a:cxn ang="0">
                <a:pos x="connsiteX1" y="connsiteY1"/>
              </a:cxn>
              <a:cxn ang="0">
                <a:pos x="connsiteX2" y="connsiteY2"/>
              </a:cxn>
              <a:cxn ang="0">
                <a:pos x="connsiteX3" y="connsiteY3"/>
              </a:cxn>
            </a:cxnLst>
            <a:rect l="l" t="t" r="r" b="b"/>
            <a:pathLst>
              <a:path w="1663746" h="1663746">
                <a:moveTo>
                  <a:pt x="1663746" y="1663746"/>
                </a:moveTo>
                <a:cubicBezTo>
                  <a:pt x="744884" y="1663746"/>
                  <a:pt x="0" y="918862"/>
                  <a:pt x="0" y="0"/>
                </a:cubicBezTo>
                <a:lnTo>
                  <a:pt x="1663746" y="0"/>
                </a:lnTo>
                <a:lnTo>
                  <a:pt x="1663746" y="1663746"/>
                </a:lnTo>
                <a:close/>
              </a:path>
            </a:pathLst>
          </a:cu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br>
              <a:rPr lang="en-US" sz="1200" dirty="0"/>
            </a:br>
            <a:br>
              <a:rPr lang="en-US" sz="1200" dirty="0"/>
            </a:br>
            <a:br>
              <a:rPr lang="en-US" sz="1200" dirty="0"/>
            </a:br>
            <a:endParaRPr lang="en-US" sz="1200" dirty="0"/>
          </a:p>
        </p:txBody>
      </p:sp>
      <p:sp>
        <p:nvSpPr>
          <p:cNvPr id="15" name="环形箭头 14"/>
          <p:cNvSpPr/>
          <p:nvPr/>
        </p:nvSpPr>
        <p:spPr>
          <a:xfrm>
            <a:off x="3317868" y="3715888"/>
            <a:ext cx="574434" cy="499508"/>
          </a:xfrm>
          <a:prstGeom prst="circularArrow">
            <a:avLst/>
          </a:prstGeom>
          <a:solidFill>
            <a:schemeClr val="bg1"/>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sp>
      <p:sp>
        <p:nvSpPr>
          <p:cNvPr id="16" name="环形箭头 15"/>
          <p:cNvSpPr/>
          <p:nvPr/>
        </p:nvSpPr>
        <p:spPr>
          <a:xfrm rot="10800000">
            <a:off x="3317868" y="3908007"/>
            <a:ext cx="574434" cy="499508"/>
          </a:xfrm>
          <a:prstGeom prst="circularArrow">
            <a:avLst/>
          </a:prstGeom>
          <a:solidFill>
            <a:schemeClr val="bg1"/>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lstStyle/>
          <a:p>
            <a:endParaRPr lang="zh-CN" altLang="en-US"/>
          </a:p>
        </p:txBody>
      </p:sp>
      <p:sp>
        <p:nvSpPr>
          <p:cNvPr id="17" name="Freeform 6"/>
          <p:cNvSpPr/>
          <p:nvPr/>
        </p:nvSpPr>
        <p:spPr bwMode="auto">
          <a:xfrm>
            <a:off x="2778267" y="4286944"/>
            <a:ext cx="420665" cy="402663"/>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solidFill>
            <a:schemeClr val="bg1"/>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4400" b="1" dirty="0"/>
          </a:p>
        </p:txBody>
      </p:sp>
      <p:sp>
        <p:nvSpPr>
          <p:cNvPr id="18" name="Freeform 11"/>
          <p:cNvSpPr>
            <a:spLocks noEditPoints="1"/>
          </p:cNvSpPr>
          <p:nvPr/>
        </p:nvSpPr>
        <p:spPr bwMode="auto">
          <a:xfrm>
            <a:off x="2790380" y="2802994"/>
            <a:ext cx="436620" cy="438918"/>
          </a:xfrm>
          <a:custGeom>
            <a:avLst/>
            <a:gdLst>
              <a:gd name="T0" fmla="*/ 381 w 402"/>
              <a:gd name="T1" fmla="*/ 10 h 404"/>
              <a:gd name="T2" fmla="*/ 365 w 402"/>
              <a:gd name="T3" fmla="*/ 3 h 404"/>
              <a:gd name="T4" fmla="*/ 358 w 402"/>
              <a:gd name="T5" fmla="*/ 18 h 404"/>
              <a:gd name="T6" fmla="*/ 312 w 402"/>
              <a:gd name="T7" fmla="*/ 133 h 404"/>
              <a:gd name="T8" fmla="*/ 301 w 402"/>
              <a:gd name="T9" fmla="*/ 116 h 404"/>
              <a:gd name="T10" fmla="*/ 282 w 402"/>
              <a:gd name="T11" fmla="*/ 106 h 404"/>
              <a:gd name="T12" fmla="*/ 219 w 402"/>
              <a:gd name="T13" fmla="*/ 107 h 404"/>
              <a:gd name="T14" fmla="*/ 197 w 402"/>
              <a:gd name="T15" fmla="*/ 113 h 404"/>
              <a:gd name="T16" fmla="*/ 11 w 402"/>
              <a:gd name="T17" fmla="*/ 245 h 404"/>
              <a:gd name="T18" fmla="*/ 6 w 402"/>
              <a:gd name="T19" fmla="*/ 273 h 404"/>
              <a:gd name="T20" fmla="*/ 91 w 402"/>
              <a:gd name="T21" fmla="*/ 395 h 404"/>
              <a:gd name="T22" fmla="*/ 116 w 402"/>
              <a:gd name="T23" fmla="*/ 397 h 404"/>
              <a:gd name="T24" fmla="*/ 302 w 402"/>
              <a:gd name="T25" fmla="*/ 265 h 404"/>
              <a:gd name="T26" fmla="*/ 316 w 402"/>
              <a:gd name="T27" fmla="*/ 247 h 404"/>
              <a:gd name="T28" fmla="*/ 336 w 402"/>
              <a:gd name="T29" fmla="*/ 184 h 404"/>
              <a:gd name="T30" fmla="*/ 333 w 402"/>
              <a:gd name="T31" fmla="*/ 163 h 404"/>
              <a:gd name="T32" fmla="*/ 326 w 402"/>
              <a:gd name="T33" fmla="*/ 153 h 404"/>
              <a:gd name="T34" fmla="*/ 381 w 402"/>
              <a:gd name="T35" fmla="*/ 10 h 404"/>
              <a:gd name="T36" fmla="*/ 294 w 402"/>
              <a:gd name="T37" fmla="*/ 197 h 404"/>
              <a:gd name="T38" fmla="*/ 250 w 402"/>
              <a:gd name="T39" fmla="*/ 189 h 404"/>
              <a:gd name="T40" fmla="*/ 258 w 402"/>
              <a:gd name="T41" fmla="*/ 144 h 404"/>
              <a:gd name="T42" fmla="*/ 295 w 402"/>
              <a:gd name="T43" fmla="*/ 145 h 404"/>
              <a:gd name="T44" fmla="*/ 285 w 402"/>
              <a:gd name="T45" fmla="*/ 150 h 404"/>
              <a:gd name="T46" fmla="*/ 279 w 402"/>
              <a:gd name="T47" fmla="*/ 166 h 404"/>
              <a:gd name="T48" fmla="*/ 290 w 402"/>
              <a:gd name="T49" fmla="*/ 173 h 404"/>
              <a:gd name="T50" fmla="*/ 295 w 402"/>
              <a:gd name="T51" fmla="*/ 172 h 404"/>
              <a:gd name="T52" fmla="*/ 307 w 402"/>
              <a:gd name="T53" fmla="*/ 165 h 404"/>
              <a:gd name="T54" fmla="*/ 294 w 402"/>
              <a:gd name="T55" fmla="*/ 197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2" h="404">
                <a:moveTo>
                  <a:pt x="381" y="10"/>
                </a:moveTo>
                <a:cubicBezTo>
                  <a:pt x="378" y="4"/>
                  <a:pt x="372" y="0"/>
                  <a:pt x="365" y="3"/>
                </a:cubicBezTo>
                <a:cubicBezTo>
                  <a:pt x="359" y="5"/>
                  <a:pt x="356" y="12"/>
                  <a:pt x="358" y="18"/>
                </a:cubicBezTo>
                <a:cubicBezTo>
                  <a:pt x="376" y="71"/>
                  <a:pt x="340" y="111"/>
                  <a:pt x="312" y="133"/>
                </a:cubicBezTo>
                <a:cubicBezTo>
                  <a:pt x="301" y="116"/>
                  <a:pt x="301" y="116"/>
                  <a:pt x="301" y="116"/>
                </a:cubicBezTo>
                <a:cubicBezTo>
                  <a:pt x="297" y="111"/>
                  <a:pt x="289" y="106"/>
                  <a:pt x="282" y="106"/>
                </a:cubicBezTo>
                <a:cubicBezTo>
                  <a:pt x="219" y="107"/>
                  <a:pt x="219" y="107"/>
                  <a:pt x="219" y="107"/>
                </a:cubicBezTo>
                <a:cubicBezTo>
                  <a:pt x="212" y="106"/>
                  <a:pt x="203" y="109"/>
                  <a:pt x="197" y="113"/>
                </a:cubicBezTo>
                <a:cubicBezTo>
                  <a:pt x="11" y="245"/>
                  <a:pt x="11" y="245"/>
                  <a:pt x="11" y="245"/>
                </a:cubicBezTo>
                <a:cubicBezTo>
                  <a:pt x="2" y="251"/>
                  <a:pt x="0" y="264"/>
                  <a:pt x="6" y="273"/>
                </a:cubicBezTo>
                <a:cubicBezTo>
                  <a:pt x="91" y="395"/>
                  <a:pt x="91" y="395"/>
                  <a:pt x="91" y="395"/>
                </a:cubicBezTo>
                <a:cubicBezTo>
                  <a:pt x="97" y="404"/>
                  <a:pt x="107" y="403"/>
                  <a:pt x="116" y="397"/>
                </a:cubicBezTo>
                <a:cubicBezTo>
                  <a:pt x="302" y="265"/>
                  <a:pt x="302" y="265"/>
                  <a:pt x="302" y="265"/>
                </a:cubicBezTo>
                <a:cubicBezTo>
                  <a:pt x="308" y="261"/>
                  <a:pt x="314" y="253"/>
                  <a:pt x="316" y="247"/>
                </a:cubicBezTo>
                <a:cubicBezTo>
                  <a:pt x="336" y="184"/>
                  <a:pt x="336" y="184"/>
                  <a:pt x="336" y="184"/>
                </a:cubicBezTo>
                <a:cubicBezTo>
                  <a:pt x="338" y="178"/>
                  <a:pt x="337" y="168"/>
                  <a:pt x="333" y="163"/>
                </a:cubicBezTo>
                <a:cubicBezTo>
                  <a:pt x="326" y="153"/>
                  <a:pt x="326" y="153"/>
                  <a:pt x="326" y="153"/>
                </a:cubicBezTo>
                <a:cubicBezTo>
                  <a:pt x="363" y="124"/>
                  <a:pt x="402" y="73"/>
                  <a:pt x="381" y="10"/>
                </a:cubicBezTo>
                <a:close/>
                <a:moveTo>
                  <a:pt x="294" y="197"/>
                </a:moveTo>
                <a:cubicBezTo>
                  <a:pt x="280" y="207"/>
                  <a:pt x="260" y="204"/>
                  <a:pt x="250" y="189"/>
                </a:cubicBezTo>
                <a:cubicBezTo>
                  <a:pt x="240" y="175"/>
                  <a:pt x="243" y="155"/>
                  <a:pt x="258" y="144"/>
                </a:cubicBezTo>
                <a:cubicBezTo>
                  <a:pt x="269" y="136"/>
                  <a:pt x="284" y="137"/>
                  <a:pt x="295" y="145"/>
                </a:cubicBezTo>
                <a:cubicBezTo>
                  <a:pt x="289" y="148"/>
                  <a:pt x="285" y="150"/>
                  <a:pt x="285" y="150"/>
                </a:cubicBezTo>
                <a:cubicBezTo>
                  <a:pt x="279" y="153"/>
                  <a:pt x="276" y="160"/>
                  <a:pt x="279" y="166"/>
                </a:cubicBezTo>
                <a:cubicBezTo>
                  <a:pt x="281" y="171"/>
                  <a:pt x="285" y="173"/>
                  <a:pt x="290" y="173"/>
                </a:cubicBezTo>
                <a:cubicBezTo>
                  <a:pt x="292" y="173"/>
                  <a:pt x="293" y="173"/>
                  <a:pt x="295" y="172"/>
                </a:cubicBezTo>
                <a:cubicBezTo>
                  <a:pt x="299" y="170"/>
                  <a:pt x="303" y="168"/>
                  <a:pt x="307" y="165"/>
                </a:cubicBezTo>
                <a:cubicBezTo>
                  <a:pt x="309" y="177"/>
                  <a:pt x="304" y="190"/>
                  <a:pt x="294" y="197"/>
                </a:cubicBezTo>
                <a:close/>
              </a:path>
            </a:pathLst>
          </a:custGeom>
          <a:solidFill>
            <a:schemeClr val="bg1"/>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4400" b="1" dirty="0"/>
          </a:p>
        </p:txBody>
      </p:sp>
      <p:sp>
        <p:nvSpPr>
          <p:cNvPr id="19" name="Freeform 16"/>
          <p:cNvSpPr>
            <a:spLocks noEditPoints="1"/>
          </p:cNvSpPr>
          <p:nvPr/>
        </p:nvSpPr>
        <p:spPr bwMode="auto">
          <a:xfrm>
            <a:off x="4055408" y="2763777"/>
            <a:ext cx="308576" cy="420785"/>
          </a:xfrm>
          <a:custGeom>
            <a:avLst/>
            <a:gdLst>
              <a:gd name="T0" fmla="*/ 90 w 293"/>
              <a:gd name="T1" fmla="*/ 383 h 400"/>
              <a:gd name="T2" fmla="*/ 147 w 293"/>
              <a:gd name="T3" fmla="*/ 400 h 400"/>
              <a:gd name="T4" fmla="*/ 203 w 293"/>
              <a:gd name="T5" fmla="*/ 383 h 400"/>
              <a:gd name="T6" fmla="*/ 203 w 293"/>
              <a:gd name="T7" fmla="*/ 342 h 400"/>
              <a:gd name="T8" fmla="*/ 90 w 293"/>
              <a:gd name="T9" fmla="*/ 342 h 400"/>
              <a:gd name="T10" fmla="*/ 90 w 293"/>
              <a:gd name="T11" fmla="*/ 383 h 400"/>
              <a:gd name="T12" fmla="*/ 201 w 293"/>
              <a:gd name="T13" fmla="*/ 318 h 400"/>
              <a:gd name="T14" fmla="*/ 286 w 293"/>
              <a:gd name="T15" fmla="*/ 116 h 400"/>
              <a:gd name="T16" fmla="*/ 147 w 293"/>
              <a:gd name="T17" fmla="*/ 0 h 400"/>
              <a:gd name="T18" fmla="*/ 7 w 293"/>
              <a:gd name="T19" fmla="*/ 116 h 400"/>
              <a:gd name="T20" fmla="*/ 93 w 293"/>
              <a:gd name="T21" fmla="*/ 318 h 400"/>
              <a:gd name="T22" fmla="*/ 201 w 293"/>
              <a:gd name="T23" fmla="*/ 318 h 400"/>
              <a:gd name="T24" fmla="*/ 50 w 293"/>
              <a:gd name="T25" fmla="*/ 119 h 400"/>
              <a:gd name="T26" fmla="*/ 147 w 293"/>
              <a:gd name="T27" fmla="*/ 41 h 400"/>
              <a:gd name="T28" fmla="*/ 244 w 293"/>
              <a:gd name="T29" fmla="*/ 119 h 400"/>
              <a:gd name="T30" fmla="*/ 208 w 293"/>
              <a:gd name="T31" fmla="*/ 198 h 400"/>
              <a:gd name="T32" fmla="*/ 163 w 293"/>
              <a:gd name="T33" fmla="*/ 283 h 400"/>
              <a:gd name="T34" fmla="*/ 130 w 293"/>
              <a:gd name="T35" fmla="*/ 283 h 400"/>
              <a:gd name="T36" fmla="*/ 86 w 293"/>
              <a:gd name="T37" fmla="*/ 198 h 400"/>
              <a:gd name="T38" fmla="*/ 50 w 293"/>
              <a:gd name="T39" fmla="*/ 119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3" h="400">
                <a:moveTo>
                  <a:pt x="90" y="383"/>
                </a:moveTo>
                <a:cubicBezTo>
                  <a:pt x="106" y="393"/>
                  <a:pt x="125" y="400"/>
                  <a:pt x="147" y="400"/>
                </a:cubicBezTo>
                <a:cubicBezTo>
                  <a:pt x="169" y="400"/>
                  <a:pt x="187" y="393"/>
                  <a:pt x="203" y="383"/>
                </a:cubicBezTo>
                <a:cubicBezTo>
                  <a:pt x="203" y="342"/>
                  <a:pt x="203" y="342"/>
                  <a:pt x="203" y="342"/>
                </a:cubicBezTo>
                <a:cubicBezTo>
                  <a:pt x="90" y="342"/>
                  <a:pt x="90" y="342"/>
                  <a:pt x="90" y="342"/>
                </a:cubicBezTo>
                <a:lnTo>
                  <a:pt x="90" y="383"/>
                </a:lnTo>
                <a:close/>
                <a:moveTo>
                  <a:pt x="201" y="318"/>
                </a:moveTo>
                <a:cubicBezTo>
                  <a:pt x="201" y="231"/>
                  <a:pt x="293" y="203"/>
                  <a:pt x="286" y="116"/>
                </a:cubicBezTo>
                <a:cubicBezTo>
                  <a:pt x="282" y="61"/>
                  <a:pt x="245" y="0"/>
                  <a:pt x="147" y="0"/>
                </a:cubicBezTo>
                <a:cubicBezTo>
                  <a:pt x="49" y="0"/>
                  <a:pt x="12" y="61"/>
                  <a:pt x="7" y="116"/>
                </a:cubicBezTo>
                <a:cubicBezTo>
                  <a:pt x="0" y="203"/>
                  <a:pt x="93" y="231"/>
                  <a:pt x="93" y="318"/>
                </a:cubicBezTo>
                <a:lnTo>
                  <a:pt x="201" y="318"/>
                </a:lnTo>
                <a:close/>
                <a:moveTo>
                  <a:pt x="50" y="119"/>
                </a:moveTo>
                <a:cubicBezTo>
                  <a:pt x="54" y="67"/>
                  <a:pt x="89" y="41"/>
                  <a:pt x="147" y="41"/>
                </a:cubicBezTo>
                <a:cubicBezTo>
                  <a:pt x="204" y="41"/>
                  <a:pt x="240" y="67"/>
                  <a:pt x="244" y="119"/>
                </a:cubicBezTo>
                <a:cubicBezTo>
                  <a:pt x="246" y="148"/>
                  <a:pt x="230" y="167"/>
                  <a:pt x="208" y="198"/>
                </a:cubicBezTo>
                <a:cubicBezTo>
                  <a:pt x="192" y="221"/>
                  <a:pt x="172" y="248"/>
                  <a:pt x="163" y="283"/>
                </a:cubicBezTo>
                <a:cubicBezTo>
                  <a:pt x="130" y="283"/>
                  <a:pt x="130" y="283"/>
                  <a:pt x="130" y="283"/>
                </a:cubicBezTo>
                <a:cubicBezTo>
                  <a:pt x="121" y="248"/>
                  <a:pt x="102" y="221"/>
                  <a:pt x="86" y="198"/>
                </a:cubicBezTo>
                <a:cubicBezTo>
                  <a:pt x="64" y="167"/>
                  <a:pt x="47" y="148"/>
                  <a:pt x="50" y="119"/>
                </a:cubicBezTo>
                <a:close/>
              </a:path>
            </a:pathLst>
          </a:custGeom>
          <a:solidFill>
            <a:schemeClr val="bg1"/>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4400" b="1" dirty="0"/>
          </a:p>
        </p:txBody>
      </p:sp>
      <p:sp>
        <p:nvSpPr>
          <p:cNvPr id="20" name="Freeform 21"/>
          <p:cNvSpPr>
            <a:spLocks noEditPoints="1"/>
          </p:cNvSpPr>
          <p:nvPr/>
        </p:nvSpPr>
        <p:spPr bwMode="auto">
          <a:xfrm>
            <a:off x="4019209" y="4256673"/>
            <a:ext cx="435957" cy="453024"/>
          </a:xfrm>
          <a:custGeom>
            <a:avLst/>
            <a:gdLst>
              <a:gd name="T0" fmla="*/ 320 w 357"/>
              <a:gd name="T1" fmla="*/ 129 h 371"/>
              <a:gd name="T2" fmla="*/ 212 w 357"/>
              <a:gd name="T3" fmla="*/ 10 h 371"/>
              <a:gd name="T4" fmla="*/ 23 w 357"/>
              <a:gd name="T5" fmla="*/ 201 h 371"/>
              <a:gd name="T6" fmla="*/ 7 w 357"/>
              <a:gd name="T7" fmla="*/ 257 h 371"/>
              <a:gd name="T8" fmla="*/ 59 w 357"/>
              <a:gd name="T9" fmla="*/ 285 h 371"/>
              <a:gd name="T10" fmla="*/ 74 w 357"/>
              <a:gd name="T11" fmla="*/ 280 h 371"/>
              <a:gd name="T12" fmla="*/ 106 w 357"/>
              <a:gd name="T13" fmla="*/ 299 h 371"/>
              <a:gd name="T14" fmla="*/ 129 w 357"/>
              <a:gd name="T15" fmla="*/ 352 h 371"/>
              <a:gd name="T16" fmla="*/ 151 w 357"/>
              <a:gd name="T17" fmla="*/ 368 h 371"/>
              <a:gd name="T18" fmla="*/ 192 w 357"/>
              <a:gd name="T19" fmla="*/ 353 h 371"/>
              <a:gd name="T20" fmla="*/ 201 w 357"/>
              <a:gd name="T21" fmla="*/ 334 h 371"/>
              <a:gd name="T22" fmla="*/ 181 w 357"/>
              <a:gd name="T23" fmla="*/ 317 h 371"/>
              <a:gd name="T24" fmla="*/ 162 w 357"/>
              <a:gd name="T25" fmla="*/ 274 h 371"/>
              <a:gd name="T26" fmla="*/ 182 w 357"/>
              <a:gd name="T27" fmla="*/ 252 h 371"/>
              <a:gd name="T28" fmla="*/ 331 w 357"/>
              <a:gd name="T29" fmla="*/ 288 h 371"/>
              <a:gd name="T30" fmla="*/ 320 w 357"/>
              <a:gd name="T31" fmla="*/ 129 h 371"/>
              <a:gd name="T32" fmla="*/ 309 w 357"/>
              <a:gd name="T33" fmla="*/ 249 h 371"/>
              <a:gd name="T34" fmla="*/ 240 w 357"/>
              <a:gd name="T35" fmla="*/ 164 h 371"/>
              <a:gd name="T36" fmla="*/ 225 w 357"/>
              <a:gd name="T37" fmla="*/ 52 h 371"/>
              <a:gd name="T38" fmla="*/ 292 w 357"/>
              <a:gd name="T39" fmla="*/ 143 h 371"/>
              <a:gd name="T40" fmla="*/ 309 w 357"/>
              <a:gd name="T41" fmla="*/ 249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7" h="371">
                <a:moveTo>
                  <a:pt x="320" y="129"/>
                </a:moveTo>
                <a:cubicBezTo>
                  <a:pt x="289" y="56"/>
                  <a:pt x="238" y="0"/>
                  <a:pt x="212" y="10"/>
                </a:cubicBezTo>
                <a:cubicBezTo>
                  <a:pt x="168" y="28"/>
                  <a:pt x="238" y="113"/>
                  <a:pt x="23" y="201"/>
                </a:cubicBezTo>
                <a:cubicBezTo>
                  <a:pt x="4" y="208"/>
                  <a:pt x="0" y="239"/>
                  <a:pt x="7" y="257"/>
                </a:cubicBezTo>
                <a:cubicBezTo>
                  <a:pt x="15" y="275"/>
                  <a:pt x="41" y="293"/>
                  <a:pt x="59" y="285"/>
                </a:cubicBezTo>
                <a:cubicBezTo>
                  <a:pt x="62" y="284"/>
                  <a:pt x="74" y="280"/>
                  <a:pt x="74" y="280"/>
                </a:cubicBezTo>
                <a:cubicBezTo>
                  <a:pt x="87" y="298"/>
                  <a:pt x="101" y="287"/>
                  <a:pt x="106" y="299"/>
                </a:cubicBezTo>
                <a:cubicBezTo>
                  <a:pt x="112" y="312"/>
                  <a:pt x="125" y="342"/>
                  <a:pt x="129" y="352"/>
                </a:cubicBezTo>
                <a:cubicBezTo>
                  <a:pt x="134" y="362"/>
                  <a:pt x="144" y="371"/>
                  <a:pt x="151" y="368"/>
                </a:cubicBezTo>
                <a:cubicBezTo>
                  <a:pt x="158" y="366"/>
                  <a:pt x="182" y="356"/>
                  <a:pt x="192" y="353"/>
                </a:cubicBezTo>
                <a:cubicBezTo>
                  <a:pt x="201" y="349"/>
                  <a:pt x="203" y="341"/>
                  <a:pt x="201" y="334"/>
                </a:cubicBezTo>
                <a:cubicBezTo>
                  <a:pt x="197" y="327"/>
                  <a:pt x="185" y="325"/>
                  <a:pt x="181" y="317"/>
                </a:cubicBezTo>
                <a:cubicBezTo>
                  <a:pt x="178" y="309"/>
                  <a:pt x="166" y="282"/>
                  <a:pt x="162" y="274"/>
                </a:cubicBezTo>
                <a:cubicBezTo>
                  <a:pt x="158" y="262"/>
                  <a:pt x="168" y="253"/>
                  <a:pt x="182" y="252"/>
                </a:cubicBezTo>
                <a:cubicBezTo>
                  <a:pt x="280" y="241"/>
                  <a:pt x="298" y="302"/>
                  <a:pt x="331" y="288"/>
                </a:cubicBezTo>
                <a:cubicBezTo>
                  <a:pt x="357" y="278"/>
                  <a:pt x="352" y="203"/>
                  <a:pt x="320" y="129"/>
                </a:cubicBezTo>
                <a:close/>
                <a:moveTo>
                  <a:pt x="309" y="249"/>
                </a:moveTo>
                <a:cubicBezTo>
                  <a:pt x="303" y="251"/>
                  <a:pt x="265" y="221"/>
                  <a:pt x="240" y="164"/>
                </a:cubicBezTo>
                <a:cubicBezTo>
                  <a:pt x="216" y="106"/>
                  <a:pt x="219" y="54"/>
                  <a:pt x="225" y="52"/>
                </a:cubicBezTo>
                <a:cubicBezTo>
                  <a:pt x="230" y="49"/>
                  <a:pt x="268" y="86"/>
                  <a:pt x="292" y="143"/>
                </a:cubicBezTo>
                <a:cubicBezTo>
                  <a:pt x="317" y="201"/>
                  <a:pt x="315" y="247"/>
                  <a:pt x="309" y="249"/>
                </a:cubicBezTo>
                <a:close/>
              </a:path>
            </a:pathLst>
          </a:custGeom>
          <a:solidFill>
            <a:schemeClr val="bg1"/>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4400" b="1" dirty="0"/>
          </a:p>
        </p:txBody>
      </p:sp>
      <p:sp>
        <p:nvSpPr>
          <p:cNvPr id="21" name="Content Placeholder 2"/>
          <p:cNvSpPr txBox="1"/>
          <p:nvPr/>
        </p:nvSpPr>
        <p:spPr>
          <a:xfrm>
            <a:off x="7427127" y="3401155"/>
            <a:ext cx="4451848" cy="1283275"/>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a:solidFill>
                  <a:schemeClr val="bg1"/>
                </a:solidFill>
              </a:rPr>
              <a:t>经过本组设计人员的多次测试，发现本系统，即——图书馆图书预订系统基本上能实现需求分析阶段期望的功能。如，管理人员的登录，用户和管理人员对教材信息的查询、添加、修改、删除的操作，预订者对预订信息的确认等功能。但同时本系统还有一些不足之处，在上面的分析中已经给出了详细的讲解，有望进一步的改进。</a:t>
            </a:r>
            <a:endParaRPr lang="en-US" sz="2000">
              <a:solidFill>
                <a:schemeClr val="bg1"/>
              </a:solidFill>
            </a:endParaRPr>
          </a:p>
        </p:txBody>
      </p:sp>
      <p:sp>
        <p:nvSpPr>
          <p:cNvPr id="22" name="Title 13"/>
          <p:cNvSpPr txBox="1"/>
          <p:nvPr/>
        </p:nvSpPr>
        <p:spPr>
          <a:xfrm>
            <a:off x="7427090" y="2080643"/>
            <a:ext cx="4245898" cy="861881"/>
          </a:xfrm>
          <a:prstGeom prst="rect">
            <a:avLst/>
          </a:prstGeom>
        </p:spPr>
        <p:txBody>
          <a:bodyPr vert="horz" lIns="91440" tIns="45720" rIns="91440" bIns="45720" rtlCol="0" anchor="ctr">
            <a:normAutofit fontScale="60000"/>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zh-CN" altLang="en-US" sz="4400" dirty="0">
                <a:solidFill>
                  <a:schemeClr val="accent2"/>
                </a:solidFill>
              </a:rPr>
              <a:t>软件功能评价和测试结果</a:t>
            </a:r>
            <a:endParaRPr lang="zh-CN" altLang="en-US" sz="4400" dirty="0">
              <a:solidFill>
                <a:schemeClr val="accent2"/>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521970"/>
          </a:xfrm>
          <a:prstGeom prst="rect">
            <a:avLst/>
          </a:prstGeom>
          <a:noFill/>
        </p:spPr>
        <p:txBody>
          <a:bodyPr wrap="square" rtlCol="0">
            <a:spAutoFit/>
          </a:bodyPr>
          <a:lstStyle/>
          <a:p>
            <a:r>
              <a:rPr lang="zh-CN" altLang="en-US" sz="2800" b="1" dirty="0">
                <a:solidFill>
                  <a:schemeClr val="accent2"/>
                </a:solidFill>
              </a:rPr>
              <a:t>用户登录</a:t>
            </a:r>
            <a:r>
              <a:rPr lang="zh-CN" altLang="en-US" sz="2800" b="1" dirty="0">
                <a:solidFill>
                  <a:schemeClr val="accent2"/>
                </a:solidFill>
              </a:rPr>
              <a:t>功能测试</a:t>
            </a:r>
            <a:endParaRPr lang="zh-CN" altLang="en-US" sz="2800" b="1" dirty="0">
              <a:solidFill>
                <a:schemeClr val="accent2"/>
              </a:solidFill>
            </a:endParaRPr>
          </a:p>
        </p:txBody>
      </p:sp>
      <p:sp>
        <p:nvSpPr>
          <p:cNvPr id="7" name="文本框 6"/>
          <p:cNvSpPr txBox="1"/>
          <p:nvPr/>
        </p:nvSpPr>
        <p:spPr>
          <a:xfrm>
            <a:off x="3556000" y="2459990"/>
            <a:ext cx="5080000" cy="414020"/>
          </a:xfrm>
          <a:prstGeom prst="rect">
            <a:avLst/>
          </a:prstGeom>
          <a:noFill/>
          <a:ln w="9525">
            <a:noFill/>
          </a:ln>
        </p:spPr>
        <p:txBody>
          <a:bodyPr>
            <a:spAutoFit/>
          </a:bodyPr>
          <a:p>
            <a:pPr indent="0"/>
            <a:r>
              <a:rPr lang="en-US" sz="1050" b="0">
                <a:latin typeface="Times New Roman" panose="02020603050405020304" charset="0"/>
                <a:ea typeface="宋体" panose="02010600030101010101" pitchFamily="2" charset="-122"/>
              </a:rPr>
              <a:t> </a:t>
            </a:r>
            <a:r>
              <a:rPr lang="en-US" sz="1050" b="1">
                <a:latin typeface="Times New Roman" panose="02020603050405020304" charset="0"/>
                <a:ea typeface="宋体" panose="02010600030101010101" pitchFamily="2" charset="-122"/>
              </a:rPr>
              <a:t> </a:t>
            </a:r>
            <a:endParaRPr lang="zh-CN" altLang="en-US"/>
          </a:p>
        </p:txBody>
      </p:sp>
      <p:graphicFrame>
        <p:nvGraphicFramePr>
          <p:cNvPr id="8" name="表格 7"/>
          <p:cNvGraphicFramePr/>
          <p:nvPr/>
        </p:nvGraphicFramePr>
        <p:xfrm>
          <a:off x="3556000" y="1469390"/>
          <a:ext cx="7173595" cy="3846195"/>
        </p:xfrm>
        <a:graphic>
          <a:graphicData uri="http://schemas.openxmlformats.org/drawingml/2006/table">
            <a:tbl>
              <a:tblPr firstRow="1" bandRow="1">
                <a:tableStyleId>{5940675A-B579-460E-94D1-54222C63F5DA}</a:tableStyleId>
              </a:tblPr>
              <a:tblGrid>
                <a:gridCol w="7173595"/>
              </a:tblGrid>
              <a:tr h="384175">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测试项目名称：图书馆图书预订系统——验证用户功能</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384810">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测试用例编号：1</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385445">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测试内容：验证用户是否可以用不同的帐户和密码登录并且具有不同的权限</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384175">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测试输入数据：帐户aaaaaa   密码bbbbbb              帐户abcdef   密码fedcba</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384810">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测试次数：执行测试过程2次</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384175">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预期结果：当用正确的帐户和密码时可以登录系统，错误的帐户和密码则不能</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384175">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测试过程：进入系统登录界面时，将对应的数据填入相关项目中，点击“登录”</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770255">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测试结论：当输入帐户和密码分别为aaaaaa和bbbbbb时，能够进入          当输入账号和密码分别为abcdef和fedcba时，则不能进入系统</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384175">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备注：无</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556000" y="2459990"/>
            <a:ext cx="5080000" cy="414020"/>
          </a:xfrm>
          <a:prstGeom prst="rect">
            <a:avLst/>
          </a:prstGeom>
          <a:noFill/>
          <a:ln w="9525">
            <a:noFill/>
          </a:ln>
        </p:spPr>
        <p:txBody>
          <a:bodyPr>
            <a:spAutoFit/>
          </a:bodyPr>
          <a:p>
            <a:pPr indent="0"/>
            <a:r>
              <a:rPr lang="en-US" sz="1050" b="0">
                <a:latin typeface="Times New Roman" panose="02020603050405020304" charset="0"/>
                <a:ea typeface="宋体" panose="02010600030101010101" pitchFamily="2" charset="-122"/>
              </a:rPr>
              <a:t> </a:t>
            </a:r>
            <a:r>
              <a:rPr lang="en-US" sz="1050" b="1">
                <a:latin typeface="Times New Roman" panose="02020603050405020304" charset="0"/>
                <a:ea typeface="宋体" panose="02010600030101010101" pitchFamily="2" charset="-122"/>
              </a:rPr>
              <a:t> </a:t>
            </a:r>
            <a:endParaRPr lang="zh-CN" altLang="en-US"/>
          </a:p>
        </p:txBody>
      </p:sp>
      <p:sp>
        <p:nvSpPr>
          <p:cNvPr id="100" name="文本框 99"/>
          <p:cNvSpPr txBox="1"/>
          <p:nvPr/>
        </p:nvSpPr>
        <p:spPr>
          <a:xfrm>
            <a:off x="3556000" y="1016635"/>
            <a:ext cx="5080000" cy="252730"/>
          </a:xfrm>
          <a:prstGeom prst="rect">
            <a:avLst/>
          </a:prstGeom>
          <a:noFill/>
          <a:ln w="9525">
            <a:noFill/>
          </a:ln>
        </p:spPr>
        <p:txBody>
          <a:bodyPr>
            <a:spAutoFit/>
          </a:bodyPr>
          <a:p>
            <a:pPr indent="0"/>
            <a:r>
              <a:rPr lang="en-US" sz="1050" b="1">
                <a:latin typeface="Times New Roman" panose="02020603050405020304" charset="0"/>
                <a:ea typeface="宋体" panose="02010600030101010101" pitchFamily="2" charset="-122"/>
              </a:rPr>
              <a:t> </a:t>
            </a:r>
            <a:endParaRPr lang="zh-CN" altLang="en-US"/>
          </a:p>
        </p:txBody>
      </p:sp>
      <p:graphicFrame>
        <p:nvGraphicFramePr>
          <p:cNvPr id="6" name="表格 5"/>
          <p:cNvGraphicFramePr/>
          <p:nvPr/>
        </p:nvGraphicFramePr>
        <p:xfrm>
          <a:off x="2846705" y="464820"/>
          <a:ext cx="8977630" cy="6115685"/>
        </p:xfrm>
        <a:graphic>
          <a:graphicData uri="http://schemas.openxmlformats.org/drawingml/2006/table">
            <a:tbl>
              <a:tblPr firstRow="1" bandRow="1">
                <a:tableStyleId>{5940675A-B579-460E-94D1-54222C63F5DA}</a:tableStyleId>
              </a:tblPr>
              <a:tblGrid>
                <a:gridCol w="8977630"/>
              </a:tblGrid>
              <a:tr h="222250">
                <a:tc>
                  <a:txBody>
                    <a:bodyPr/>
                    <a:p>
                      <a:pPr indent="0">
                        <a:buNone/>
                      </a:pPr>
                      <a:r>
                        <a:rPr lang="en-US" sz="1400" b="0">
                          <a:latin typeface="宋体" panose="02010600030101010101" pitchFamily="2" charset="-122"/>
                          <a:ea typeface="宋体" panose="02010600030101010101" pitchFamily="2" charset="-122"/>
                          <a:cs typeface="宋体" panose="02010600030101010101" pitchFamily="2" charset="-122"/>
                        </a:rPr>
                        <a:t>测试项目名称：图书馆图书预订系统——系统管理功能测试</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213360">
                <a:tc>
                  <a:txBody>
                    <a:bodyPr/>
                    <a:p>
                      <a:pPr indent="0">
                        <a:buNone/>
                      </a:pPr>
                      <a:r>
                        <a:rPr lang="en-US" sz="1400" b="0">
                          <a:latin typeface="宋体" panose="02010600030101010101" pitchFamily="2" charset="-122"/>
                          <a:ea typeface="宋体" panose="02010600030101010101" pitchFamily="2" charset="-122"/>
                          <a:cs typeface="宋体" panose="02010600030101010101" pitchFamily="2" charset="-122"/>
                        </a:rPr>
                        <a:t>测试用例编号：2</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318770">
                <a:tc>
                  <a:txBody>
                    <a:bodyPr/>
                    <a:p>
                      <a:pPr indent="0">
                        <a:buNone/>
                      </a:pPr>
                      <a:r>
                        <a:rPr lang="en-US" sz="1400" b="0">
                          <a:latin typeface="宋体" panose="02010600030101010101" pitchFamily="2" charset="-122"/>
                          <a:ea typeface="宋体" panose="02010600030101010101" pitchFamily="2" charset="-122"/>
                          <a:cs typeface="宋体" panose="02010600030101010101" pitchFamily="2" charset="-122"/>
                        </a:rPr>
                        <a:t>测试内容：系统管理员登录时看是否可以选择添加、修改、删除、查询等功能。  </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1121410">
                <a:tc>
                  <a:txBody>
                    <a:bodyPr/>
                    <a:p>
                      <a:pPr indent="0">
                        <a:buNone/>
                      </a:pPr>
                      <a:r>
                        <a:rPr lang="en-US" sz="1400" b="0">
                          <a:latin typeface="宋体" panose="02010600030101010101" pitchFamily="2" charset="-122"/>
                          <a:ea typeface="宋体" panose="02010600030101010101" pitchFamily="2" charset="-122"/>
                          <a:cs typeface="宋体" panose="02010600030101010101" pitchFamily="2" charset="-122"/>
                        </a:rPr>
                        <a:t>测试数据：002A  数据库   小侃  清华大学出版社 32.00          003A  软件工程 小熊  清华大学出版社 354.00          004B  编译原理 小张  清华大学出版社 28.00          005N  JAVA     小沙  安徽大学出版社 32.00          006S  数字信号 小超  工程大学出版社 354.00          007H  人工智能 小花  电子工业出版社 28.00          007H  高等代数 小花  电子工业出版社 28.00          008H          高等代数 小花  电子工业出版社 28.00          007H</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213360">
                <a:tc>
                  <a:txBody>
                    <a:bodyPr/>
                    <a:p>
                      <a:pPr indent="0">
                        <a:buNone/>
                      </a:pPr>
                      <a:r>
                        <a:rPr lang="en-US" sz="1400" b="0">
                          <a:latin typeface="宋体" panose="02010600030101010101" pitchFamily="2" charset="-122"/>
                          <a:ea typeface="宋体" panose="02010600030101010101" pitchFamily="2" charset="-122"/>
                          <a:cs typeface="宋体" panose="02010600030101010101" pitchFamily="2" charset="-122"/>
                        </a:rPr>
                        <a:t>测试次数：执行测试过程2次</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426720">
                <a:tc>
                  <a:txBody>
                    <a:bodyPr/>
                    <a:p>
                      <a:pPr indent="0">
                        <a:buNone/>
                      </a:pPr>
                      <a:r>
                        <a:rPr lang="en-US" sz="1400" b="0">
                          <a:latin typeface="宋体" panose="02010600030101010101" pitchFamily="2" charset="-122"/>
                          <a:ea typeface="宋体" panose="02010600030101010101" pitchFamily="2" charset="-122"/>
                          <a:cs typeface="宋体" panose="02010600030101010101" pitchFamily="2" charset="-122"/>
                        </a:rPr>
                        <a:t>预期结果：在管理员界面通过选择不同的按钮可以进入到添加、删除、修改、查询等界面并且能在相应的界面中进行相应的操作。</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2432685">
                <a:tc>
                  <a:txBody>
                    <a:bodyPr/>
                    <a:p>
                      <a:pPr indent="0">
                        <a:buNone/>
                      </a:pPr>
                      <a:r>
                        <a:rPr lang="en-US" sz="1400" b="0">
                          <a:latin typeface="宋体" panose="02010600030101010101" pitchFamily="2" charset="-122"/>
                          <a:ea typeface="宋体" panose="02010600030101010101" pitchFamily="2" charset="-122"/>
                          <a:cs typeface="宋体" panose="02010600030101010101" pitchFamily="2" charset="-122"/>
                        </a:rPr>
                        <a:t>测试过程：以管理员的身份登录系统，进入管理界面点击“添加记录”按扭，进入添加界面，在相应的项目中填入测试数据中所有的教材的相关信息，点击“提交”按钮。点击“返回”按钮进入管理主界面，点击“修改记录”，此时进入修改界面，对刚刚插入的一条记录“007H  人工智能 小花  电子工业出版社 28.00”进行修改操作；输入“007H”,并输入“高等代数 小花  电子工业出版社 28.00”点击“提交”按钮。点击“返回”按钮进入管理主界面，点击“查询记录”，此时进入查询界面，可以看看修改操作是否成功。5）点击“返回”按钮进入管理主界面，点击“修改记录”，此时进入修改界面，对刚刚操作的一条记录“007H  高等代数 小花  电子工业出版社 28.00”进行修改操作；输入“008H”,并输入“高等代数 小花  电子工业出版社 28.00”点击“提交”按钮。点击“返回”按钮进入管理主界面，点击“查询记录”，此时进入查询界面，可以看看修改操作是否成功。点击“返回”按钮进入管理主界面，点击“删除记录”，此时进入删除界面，输入最后一条记录的书号“007H”，点击“提交” 按钮。点击“返回”按钮进入管理主界面，点击“查询记录”，此时进入查询界面，可以看看删除操作是否成功。</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953770">
                <a:tc>
                  <a:txBody>
                    <a:bodyPr/>
                    <a:p>
                      <a:pPr indent="0">
                        <a:buNone/>
                      </a:pPr>
                      <a:r>
                        <a:rPr lang="en-US" sz="1400" b="0">
                          <a:latin typeface="宋体" panose="02010600030101010101" pitchFamily="2" charset="-122"/>
                          <a:ea typeface="宋体" panose="02010600030101010101" pitchFamily="2" charset="-122"/>
                          <a:cs typeface="宋体" panose="02010600030101010101" pitchFamily="2" charset="-122"/>
                        </a:rPr>
                        <a:t>测试结论：当输入正确的信息进行相应的操作时，都可以顺利进行，例如对于前面各个教材信息的添加，和对“007H 人工智能 小花  电子工业出版社 28.00”进行的修改对“007H 高等代数 小花  电子工业出版社 28.00”进行的删除都可以正常的进行。而当输入不正确的信息时，“008H 高等代数 小花  电子工业出版社 28.00”时则不能进行正常的修改。</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213360">
                <a:tc>
                  <a:txBody>
                    <a:bodyPr/>
                    <a:p>
                      <a:pPr indent="0">
                        <a:buNone/>
                      </a:pPr>
                      <a:r>
                        <a:rPr lang="en-US" sz="1400" b="0">
                          <a:latin typeface="宋体" panose="02010600030101010101" pitchFamily="2" charset="-122"/>
                          <a:ea typeface="宋体" panose="02010600030101010101" pitchFamily="2" charset="-122"/>
                          <a:cs typeface="宋体" panose="02010600030101010101" pitchFamily="2" charset="-122"/>
                        </a:rPr>
                        <a:t>备注：系统规定对书号不能轻易修改。</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bl>
          </a:graphicData>
        </a:graphic>
      </p:graphicFrame>
      <p:sp>
        <p:nvSpPr>
          <p:cNvPr id="10" name="文本框 9"/>
          <p:cNvSpPr txBox="1"/>
          <p:nvPr/>
        </p:nvSpPr>
        <p:spPr>
          <a:xfrm>
            <a:off x="895985" y="2146300"/>
            <a:ext cx="551815" cy="2753360"/>
          </a:xfrm>
          <a:prstGeom prst="rect">
            <a:avLst/>
          </a:prstGeom>
          <a:noFill/>
        </p:spPr>
        <p:txBody>
          <a:bodyPr vert="eaVert" wrap="square" rtlCol="0">
            <a:spAutoFit/>
          </a:bodyPr>
          <a:p>
            <a:r>
              <a:rPr lang="zh-CN" altLang="en-US" sz="2400">
                <a:ln w="22225">
                  <a:solidFill>
                    <a:schemeClr val="accent2"/>
                  </a:solidFill>
                  <a:prstDash val="solid"/>
                </a:ln>
                <a:solidFill>
                  <a:schemeClr val="accent2">
                    <a:lumMod val="40000"/>
                    <a:lumOff val="60000"/>
                  </a:schemeClr>
                </a:solidFill>
                <a:effectLst/>
              </a:rPr>
              <a:t>系统管理</a:t>
            </a:r>
            <a:r>
              <a:rPr lang="zh-CN" altLang="en-US" sz="2400">
                <a:ln w="22225">
                  <a:solidFill>
                    <a:schemeClr val="accent2"/>
                  </a:solidFill>
                  <a:prstDash val="solid"/>
                </a:ln>
                <a:solidFill>
                  <a:schemeClr val="accent2">
                    <a:lumMod val="40000"/>
                    <a:lumOff val="60000"/>
                  </a:schemeClr>
                </a:solidFill>
                <a:effectLst/>
              </a:rPr>
              <a:t>功能测试</a:t>
            </a:r>
            <a:endParaRPr lang="zh-CN" altLang="en-US" sz="2400">
              <a:ln w="22225">
                <a:solidFill>
                  <a:schemeClr val="accent2"/>
                </a:solidFill>
                <a:prstDash val="solid"/>
              </a:ln>
              <a:solidFill>
                <a:schemeClr val="accent2">
                  <a:lumMod val="40000"/>
                  <a:lumOff val="60000"/>
                </a:schemeClr>
              </a:solidFill>
              <a:effectLst/>
            </a:endParaRPr>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521970"/>
          </a:xfrm>
          <a:prstGeom prst="rect">
            <a:avLst/>
          </a:prstGeom>
          <a:noFill/>
        </p:spPr>
        <p:txBody>
          <a:bodyPr wrap="square" rtlCol="0">
            <a:spAutoFit/>
          </a:bodyPr>
          <a:lstStyle/>
          <a:p>
            <a:r>
              <a:rPr lang="zh-CN" altLang="en-US" sz="2800" b="1" dirty="0">
                <a:solidFill>
                  <a:schemeClr val="accent2"/>
                </a:solidFill>
              </a:rPr>
              <a:t>用户预订功能测试</a:t>
            </a:r>
            <a:endParaRPr lang="zh-CN" altLang="en-US" sz="2800" b="1" dirty="0">
              <a:solidFill>
                <a:schemeClr val="accent2"/>
              </a:solidFill>
            </a:endParaRPr>
          </a:p>
        </p:txBody>
      </p:sp>
      <p:sp>
        <p:nvSpPr>
          <p:cNvPr id="7" name="文本框 6"/>
          <p:cNvSpPr txBox="1"/>
          <p:nvPr/>
        </p:nvSpPr>
        <p:spPr>
          <a:xfrm>
            <a:off x="3556000" y="2459990"/>
            <a:ext cx="5080000" cy="414020"/>
          </a:xfrm>
          <a:prstGeom prst="rect">
            <a:avLst/>
          </a:prstGeom>
          <a:noFill/>
          <a:ln w="9525">
            <a:noFill/>
          </a:ln>
        </p:spPr>
        <p:txBody>
          <a:bodyPr>
            <a:spAutoFit/>
          </a:bodyPr>
          <a:p>
            <a:pPr indent="0"/>
            <a:r>
              <a:rPr lang="en-US" sz="1050" b="0">
                <a:latin typeface="Times New Roman" panose="02020603050405020304" charset="0"/>
                <a:ea typeface="宋体" panose="02010600030101010101" pitchFamily="2" charset="-122"/>
              </a:rPr>
              <a:t> </a:t>
            </a:r>
            <a:r>
              <a:rPr lang="en-US" sz="1050" b="1">
                <a:latin typeface="Times New Roman" panose="02020603050405020304" charset="0"/>
                <a:ea typeface="宋体" panose="02010600030101010101" pitchFamily="2" charset="-122"/>
              </a:rPr>
              <a:t> </a:t>
            </a:r>
            <a:endParaRPr lang="zh-CN" altLang="en-US"/>
          </a:p>
        </p:txBody>
      </p:sp>
      <p:graphicFrame>
        <p:nvGraphicFramePr>
          <p:cNvPr id="6" name="表格 5"/>
          <p:cNvGraphicFramePr/>
          <p:nvPr/>
        </p:nvGraphicFramePr>
        <p:xfrm>
          <a:off x="3048953" y="1342390"/>
          <a:ext cx="7531735" cy="4876800"/>
        </p:xfrm>
        <a:graphic>
          <a:graphicData uri="http://schemas.openxmlformats.org/drawingml/2006/table">
            <a:tbl>
              <a:tblPr firstRow="1" bandRow="1">
                <a:tableStyleId>{5940675A-B579-460E-94D1-54222C63F5DA}</a:tableStyleId>
              </a:tblPr>
              <a:tblGrid>
                <a:gridCol w="7531735"/>
              </a:tblGrid>
              <a:tr h="243840">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测试项目名称：图书馆图书预订系统——用户预订功能</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测试用例编号：3</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测试内容：预订者能否顺利进入预订主界面，并且是否能够顺利的进行预订书籍</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测试输入数据：002A  数据库   小侃 清华大学出版社 32.00113060  张红  女  大二   0553-287074622306  张磊  男  计算机 0553-752502833306  张姚  女  其他   0553-1234567</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测试次数：执行测试过程2次</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预期结果：当输入正确的用户信息时，可以进行预订          否则，输入错误的用户信息不能进行预订。</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测试过程：以预订者的身份进入到客户界面对于“002A  数据库   小侃 清华大学出版社 32.00”点击“预订”按钮，此时进入客户预订界面，输入正确的用户信息“11306070  张红  女  大点击“确认预订”按钮。点击“返回”按钮，进入客户界面，对于同一条记录“002A  数据库   小侃 清华大学出版社 32.00”点击“预订”按钮，再次进入客户预订界面，输入错无的用户信息“33306070  张姚  女  其他   0553-1234567”点击“确认预订”按钮。</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测试结论：当输入“11306070  张红  女  大二   0553-2870746”和“22306070  张磊  男  计算机 0553-7525028”时能出现预订成功的提示信息。         当输入“33306070  张姚  女  其他   0553-1234567”时不能继续预订操作，但是不能出现相应的提示信息。</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buNone/>
                      </a:pPr>
                      <a:r>
                        <a:rPr lang="en-US" sz="1600" b="0">
                          <a:latin typeface="宋体" panose="02010600030101010101" pitchFamily="2" charset="-122"/>
                          <a:ea typeface="宋体" panose="02010600030101010101" pitchFamily="2" charset="-122"/>
                          <a:cs typeface="宋体" panose="02010600030101010101" pitchFamily="2" charset="-122"/>
                        </a:rPr>
                        <a:t>备注：无</a:t>
                      </a:r>
                      <a:endParaRPr lang="en-US" altLang="en-US" sz="16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45067"/>
            <a:ext cx="5200650" cy="521970"/>
          </a:xfrm>
          <a:prstGeom prst="rect">
            <a:avLst/>
          </a:prstGeom>
          <a:noFill/>
        </p:spPr>
        <p:txBody>
          <a:bodyPr wrap="square" rtlCol="0">
            <a:spAutoFit/>
          </a:bodyPr>
          <a:lstStyle/>
          <a:p>
            <a:pPr algn="ctr"/>
            <a:r>
              <a:rPr lang="en-US" altLang="zh-CN" sz="2800" dirty="0">
                <a:solidFill>
                  <a:schemeClr val="bg1"/>
                </a:solidFill>
                <a:sym typeface="+mn-ea"/>
              </a:rPr>
              <a:t>可行性分析</a:t>
            </a:r>
            <a:endParaRPr lang="zh-CN" altLang="en-US" sz="2800" b="1" dirty="0">
              <a:solidFill>
                <a:schemeClr val="accent2"/>
              </a:solidFill>
            </a:endParaRPr>
          </a:p>
        </p:txBody>
      </p:sp>
      <p:sp>
        <p:nvSpPr>
          <p:cNvPr id="6" name="文本框 5"/>
          <p:cNvSpPr txBox="1"/>
          <p:nvPr/>
        </p:nvSpPr>
        <p:spPr>
          <a:xfrm>
            <a:off x="3049460" y="960119"/>
            <a:ext cx="8639620" cy="36830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chemeClr val="bg1"/>
                </a:solidFill>
              </a:rPr>
              <a:t>目的在于</a:t>
            </a:r>
            <a:r>
              <a:rPr lang="en-US" altLang="zh-CN" dirty="0">
                <a:solidFill>
                  <a:schemeClr val="bg1"/>
                </a:solidFill>
              </a:rPr>
              <a:t>为图书馆图书预定系统开发的可能性、可行性及必要性提供依据。 </a:t>
            </a:r>
            <a:endParaRPr lang="zh-CN" altLang="en-US" dirty="0">
              <a:solidFill>
                <a:schemeClr val="bg1"/>
              </a:solidFill>
            </a:endParaRPr>
          </a:p>
        </p:txBody>
      </p:sp>
      <p:sp>
        <p:nvSpPr>
          <p:cNvPr id="7" name="Rectangle 20"/>
          <p:cNvSpPr/>
          <p:nvPr/>
        </p:nvSpPr>
        <p:spPr>
          <a:xfrm flipH="1">
            <a:off x="0" y="2256723"/>
            <a:ext cx="12192000" cy="2667957"/>
          </a:xfrm>
          <a:prstGeom prst="rect">
            <a:avLst/>
          </a:pr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000" dirty="0"/>
          </a:p>
        </p:txBody>
      </p:sp>
      <p:sp>
        <p:nvSpPr>
          <p:cNvPr id="8" name="Content Placeholder 2"/>
          <p:cNvSpPr txBox="1"/>
          <p:nvPr/>
        </p:nvSpPr>
        <p:spPr>
          <a:xfrm>
            <a:off x="1755079" y="3833368"/>
            <a:ext cx="1829200" cy="73415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solidFill>
                  <a:schemeClr val="tx1"/>
                </a:solidFill>
              </a:rPr>
              <a:t>技术可行性</a:t>
            </a:r>
            <a:endParaRPr lang="en-US" sz="2000" b="1" dirty="0">
              <a:solidFill>
                <a:schemeClr val="tx1"/>
              </a:solidFill>
            </a:endParaRPr>
          </a:p>
          <a:p>
            <a:pPr marL="0" indent="0" algn="ctr">
              <a:buFont typeface="Arial" panose="020B0604020202020204" pitchFamily="34" charset="0"/>
              <a:buNone/>
            </a:pPr>
            <a:endParaRPr lang="en-US" sz="1100" dirty="0">
              <a:solidFill>
                <a:schemeClr val="bg1"/>
              </a:solidFill>
            </a:endParaRPr>
          </a:p>
        </p:txBody>
      </p:sp>
      <p:sp>
        <p:nvSpPr>
          <p:cNvPr id="11" name="Content Placeholder 2"/>
          <p:cNvSpPr txBox="1"/>
          <p:nvPr/>
        </p:nvSpPr>
        <p:spPr>
          <a:xfrm>
            <a:off x="4962021" y="3833368"/>
            <a:ext cx="1854327" cy="73415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2000" b="1" dirty="0">
                <a:solidFill>
                  <a:schemeClr val="tx1"/>
                </a:solidFill>
              </a:rPr>
              <a:t>经济可行性</a:t>
            </a:r>
            <a:endParaRPr lang="en-US" sz="2000" b="1" dirty="0">
              <a:solidFill>
                <a:schemeClr val="tx1"/>
              </a:solidFill>
            </a:endParaRPr>
          </a:p>
          <a:p>
            <a:pPr marL="0" indent="0" algn="ctr">
              <a:buFont typeface="Arial" panose="020B0604020202020204" pitchFamily="34" charset="0"/>
              <a:buNone/>
            </a:pPr>
            <a:endParaRPr lang="en-US" sz="1100" dirty="0">
              <a:solidFill>
                <a:schemeClr val="bg1"/>
              </a:solidFill>
            </a:endParaRPr>
          </a:p>
        </p:txBody>
      </p:sp>
      <p:sp>
        <p:nvSpPr>
          <p:cNvPr id="12" name="Content Placeholder 2"/>
          <p:cNvSpPr txBox="1"/>
          <p:nvPr/>
        </p:nvSpPr>
        <p:spPr>
          <a:xfrm>
            <a:off x="8057816" y="3833369"/>
            <a:ext cx="1865881" cy="73415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s-HN" sz="2000" b="1" dirty="0">
                <a:solidFill>
                  <a:schemeClr val="tx1"/>
                </a:solidFill>
              </a:rPr>
              <a:t>社会</a:t>
            </a:r>
            <a:r>
              <a:rPr lang="zh-CN" altLang="en-US" sz="2000" b="1" dirty="0">
                <a:solidFill>
                  <a:schemeClr val="tx1"/>
                </a:solidFill>
              </a:rPr>
              <a:t>因素分析</a:t>
            </a:r>
            <a:endParaRPr lang="en-US" sz="2000" b="1" dirty="0">
              <a:solidFill>
                <a:schemeClr val="tx1"/>
              </a:solidFill>
            </a:endParaRPr>
          </a:p>
          <a:p>
            <a:pPr marL="0" indent="0" algn="ctr">
              <a:buFont typeface="Arial" panose="020B0604020202020204" pitchFamily="34" charset="0"/>
              <a:buNone/>
            </a:pPr>
            <a:endParaRPr lang="en-US" sz="1100" dirty="0">
              <a:solidFill>
                <a:schemeClr val="bg1"/>
              </a:solidFill>
            </a:endParaRPr>
          </a:p>
        </p:txBody>
      </p:sp>
      <p:grpSp>
        <p:nvGrpSpPr>
          <p:cNvPr id="13" name="组合 12"/>
          <p:cNvGrpSpPr/>
          <p:nvPr/>
        </p:nvGrpSpPr>
        <p:grpSpPr>
          <a:xfrm>
            <a:off x="2263140" y="2691130"/>
            <a:ext cx="7197725" cy="845185"/>
            <a:chOff x="2323189" y="2451790"/>
            <a:chExt cx="7489698" cy="845280"/>
          </a:xfrm>
          <a:solidFill>
            <a:schemeClr val="bg1"/>
          </a:solidFill>
        </p:grpSpPr>
        <p:sp>
          <p:nvSpPr>
            <p:cNvPr id="14" name="Freeform 7"/>
            <p:cNvSpPr>
              <a:spLocks noEditPoints="1"/>
            </p:cNvSpPr>
            <p:nvPr/>
          </p:nvSpPr>
          <p:spPr bwMode="auto">
            <a:xfrm>
              <a:off x="2323189" y="2451790"/>
              <a:ext cx="845907" cy="845280"/>
            </a:xfrm>
            <a:custGeom>
              <a:avLst/>
              <a:gdLst>
                <a:gd name="T0" fmla="*/ 347 w 376"/>
                <a:gd name="T1" fmla="*/ 284 h 376"/>
                <a:gd name="T2" fmla="*/ 347 w 376"/>
                <a:gd name="T3" fmla="*/ 238 h 376"/>
                <a:gd name="T4" fmla="*/ 278 w 376"/>
                <a:gd name="T5" fmla="*/ 169 h 376"/>
                <a:gd name="T6" fmla="*/ 238 w 376"/>
                <a:gd name="T7" fmla="*/ 169 h 376"/>
                <a:gd name="T8" fmla="*/ 207 w 376"/>
                <a:gd name="T9" fmla="*/ 148 h 376"/>
                <a:gd name="T10" fmla="*/ 207 w 376"/>
                <a:gd name="T11" fmla="*/ 92 h 376"/>
                <a:gd name="T12" fmla="*/ 236 w 376"/>
                <a:gd name="T13" fmla="*/ 48 h 376"/>
                <a:gd name="T14" fmla="*/ 188 w 376"/>
                <a:gd name="T15" fmla="*/ 0 h 376"/>
                <a:gd name="T16" fmla="*/ 140 w 376"/>
                <a:gd name="T17" fmla="*/ 48 h 376"/>
                <a:gd name="T18" fmla="*/ 169 w 376"/>
                <a:gd name="T19" fmla="*/ 92 h 376"/>
                <a:gd name="T20" fmla="*/ 169 w 376"/>
                <a:gd name="T21" fmla="*/ 148 h 376"/>
                <a:gd name="T22" fmla="*/ 138 w 376"/>
                <a:gd name="T23" fmla="*/ 169 h 376"/>
                <a:gd name="T24" fmla="*/ 98 w 376"/>
                <a:gd name="T25" fmla="*/ 169 h 376"/>
                <a:gd name="T26" fmla="*/ 29 w 376"/>
                <a:gd name="T27" fmla="*/ 238 h 376"/>
                <a:gd name="T28" fmla="*/ 29 w 376"/>
                <a:gd name="T29" fmla="*/ 284 h 376"/>
                <a:gd name="T30" fmla="*/ 0 w 376"/>
                <a:gd name="T31" fmla="*/ 328 h 376"/>
                <a:gd name="T32" fmla="*/ 48 w 376"/>
                <a:gd name="T33" fmla="*/ 376 h 376"/>
                <a:gd name="T34" fmla="*/ 96 w 376"/>
                <a:gd name="T35" fmla="*/ 328 h 376"/>
                <a:gd name="T36" fmla="*/ 67 w 376"/>
                <a:gd name="T37" fmla="*/ 284 h 376"/>
                <a:gd name="T38" fmla="*/ 67 w 376"/>
                <a:gd name="T39" fmla="*/ 238 h 376"/>
                <a:gd name="T40" fmla="*/ 98 w 376"/>
                <a:gd name="T41" fmla="*/ 207 h 376"/>
                <a:gd name="T42" fmla="*/ 138 w 376"/>
                <a:gd name="T43" fmla="*/ 207 h 376"/>
                <a:gd name="T44" fmla="*/ 169 w 376"/>
                <a:gd name="T45" fmla="*/ 202 h 376"/>
                <a:gd name="T46" fmla="*/ 169 w 376"/>
                <a:gd name="T47" fmla="*/ 284 h 376"/>
                <a:gd name="T48" fmla="*/ 140 w 376"/>
                <a:gd name="T49" fmla="*/ 328 h 376"/>
                <a:gd name="T50" fmla="*/ 188 w 376"/>
                <a:gd name="T51" fmla="*/ 376 h 376"/>
                <a:gd name="T52" fmla="*/ 236 w 376"/>
                <a:gd name="T53" fmla="*/ 328 h 376"/>
                <a:gd name="T54" fmla="*/ 207 w 376"/>
                <a:gd name="T55" fmla="*/ 284 h 376"/>
                <a:gd name="T56" fmla="*/ 207 w 376"/>
                <a:gd name="T57" fmla="*/ 202 h 376"/>
                <a:gd name="T58" fmla="*/ 238 w 376"/>
                <a:gd name="T59" fmla="*/ 207 h 376"/>
                <a:gd name="T60" fmla="*/ 278 w 376"/>
                <a:gd name="T61" fmla="*/ 207 h 376"/>
                <a:gd name="T62" fmla="*/ 309 w 376"/>
                <a:gd name="T63" fmla="*/ 238 h 376"/>
                <a:gd name="T64" fmla="*/ 309 w 376"/>
                <a:gd name="T65" fmla="*/ 284 h 376"/>
                <a:gd name="T66" fmla="*/ 280 w 376"/>
                <a:gd name="T67" fmla="*/ 328 h 376"/>
                <a:gd name="T68" fmla="*/ 328 w 376"/>
                <a:gd name="T69" fmla="*/ 376 h 376"/>
                <a:gd name="T70" fmla="*/ 376 w 376"/>
                <a:gd name="T71" fmla="*/ 328 h 376"/>
                <a:gd name="T72" fmla="*/ 347 w 376"/>
                <a:gd name="T73" fmla="*/ 284 h 376"/>
                <a:gd name="T74" fmla="*/ 75 w 376"/>
                <a:gd name="T75" fmla="*/ 328 h 376"/>
                <a:gd name="T76" fmla="*/ 48 w 376"/>
                <a:gd name="T77" fmla="*/ 356 h 376"/>
                <a:gd name="T78" fmla="*/ 20 w 376"/>
                <a:gd name="T79" fmla="*/ 328 h 376"/>
                <a:gd name="T80" fmla="*/ 48 w 376"/>
                <a:gd name="T81" fmla="*/ 300 h 376"/>
                <a:gd name="T82" fmla="*/ 75 w 376"/>
                <a:gd name="T83" fmla="*/ 328 h 376"/>
                <a:gd name="T84" fmla="*/ 160 w 376"/>
                <a:gd name="T85" fmla="*/ 48 h 376"/>
                <a:gd name="T86" fmla="*/ 188 w 376"/>
                <a:gd name="T87" fmla="*/ 20 h 376"/>
                <a:gd name="T88" fmla="*/ 215 w 376"/>
                <a:gd name="T89" fmla="*/ 48 h 376"/>
                <a:gd name="T90" fmla="*/ 188 w 376"/>
                <a:gd name="T91" fmla="*/ 76 h 376"/>
                <a:gd name="T92" fmla="*/ 160 w 376"/>
                <a:gd name="T93" fmla="*/ 48 h 376"/>
                <a:gd name="T94" fmla="*/ 215 w 376"/>
                <a:gd name="T95" fmla="*/ 328 h 376"/>
                <a:gd name="T96" fmla="*/ 188 w 376"/>
                <a:gd name="T97" fmla="*/ 356 h 376"/>
                <a:gd name="T98" fmla="*/ 160 w 376"/>
                <a:gd name="T99" fmla="*/ 328 h 376"/>
                <a:gd name="T100" fmla="*/ 188 w 376"/>
                <a:gd name="T101" fmla="*/ 300 h 376"/>
                <a:gd name="T102" fmla="*/ 215 w 376"/>
                <a:gd name="T103" fmla="*/ 328 h 376"/>
                <a:gd name="T104" fmla="*/ 328 w 376"/>
                <a:gd name="T105" fmla="*/ 356 h 376"/>
                <a:gd name="T106" fmla="*/ 300 w 376"/>
                <a:gd name="T107" fmla="*/ 328 h 376"/>
                <a:gd name="T108" fmla="*/ 328 w 376"/>
                <a:gd name="T109" fmla="*/ 300 h 376"/>
                <a:gd name="T110" fmla="*/ 355 w 376"/>
                <a:gd name="T111" fmla="*/ 328 h 376"/>
                <a:gd name="T112" fmla="*/ 328 w 376"/>
                <a:gd name="T113" fmla="*/ 35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grp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4400" b="1" dirty="0"/>
            </a:p>
          </p:txBody>
        </p:sp>
        <p:sp>
          <p:nvSpPr>
            <p:cNvPr id="17" name="Freeform 22"/>
            <p:cNvSpPr>
              <a:spLocks noEditPoints="1"/>
            </p:cNvSpPr>
            <p:nvPr/>
          </p:nvSpPr>
          <p:spPr bwMode="auto">
            <a:xfrm>
              <a:off x="5750634" y="2575277"/>
              <a:ext cx="691120" cy="689684"/>
            </a:xfrm>
            <a:custGeom>
              <a:avLst/>
              <a:gdLst>
                <a:gd name="T0" fmla="*/ 287 w 316"/>
                <a:gd name="T1" fmla="*/ 29 h 316"/>
                <a:gd name="T2" fmla="*/ 236 w 316"/>
                <a:gd name="T3" fmla="*/ 4 h 316"/>
                <a:gd name="T4" fmla="*/ 135 w 316"/>
                <a:gd name="T5" fmla="*/ 105 h 316"/>
                <a:gd name="T6" fmla="*/ 20 w 316"/>
                <a:gd name="T7" fmla="*/ 221 h 316"/>
                <a:gd name="T8" fmla="*/ 0 w 316"/>
                <a:gd name="T9" fmla="*/ 316 h 316"/>
                <a:gd name="T10" fmla="*/ 95 w 316"/>
                <a:gd name="T11" fmla="*/ 296 h 316"/>
                <a:gd name="T12" fmla="*/ 210 w 316"/>
                <a:gd name="T13" fmla="*/ 180 h 316"/>
                <a:gd name="T14" fmla="*/ 312 w 316"/>
                <a:gd name="T15" fmla="*/ 79 h 316"/>
                <a:gd name="T16" fmla="*/ 287 w 316"/>
                <a:gd name="T17" fmla="*/ 29 h 316"/>
                <a:gd name="T18" fmla="*/ 89 w 316"/>
                <a:gd name="T19" fmla="*/ 284 h 316"/>
                <a:gd name="T20" fmla="*/ 57 w 316"/>
                <a:gd name="T21" fmla="*/ 291 h 316"/>
                <a:gd name="T22" fmla="*/ 43 w 316"/>
                <a:gd name="T23" fmla="*/ 273 h 316"/>
                <a:gd name="T24" fmla="*/ 24 w 316"/>
                <a:gd name="T25" fmla="*/ 259 h 316"/>
                <a:gd name="T26" fmla="*/ 31 w 316"/>
                <a:gd name="T27" fmla="*/ 226 h 316"/>
                <a:gd name="T28" fmla="*/ 41 w 316"/>
                <a:gd name="T29" fmla="*/ 217 h 316"/>
                <a:gd name="T30" fmla="*/ 78 w 316"/>
                <a:gd name="T31" fmla="*/ 237 h 316"/>
                <a:gd name="T32" fmla="*/ 99 w 316"/>
                <a:gd name="T33" fmla="*/ 275 h 316"/>
                <a:gd name="T34" fmla="*/ 89 w 316"/>
                <a:gd name="T35" fmla="*/ 284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6" h="316">
                  <a:moveTo>
                    <a:pt x="287" y="29"/>
                  </a:moveTo>
                  <a:cubicBezTo>
                    <a:pt x="258" y="0"/>
                    <a:pt x="236" y="4"/>
                    <a:pt x="236" y="4"/>
                  </a:cubicBezTo>
                  <a:cubicBezTo>
                    <a:pt x="135" y="105"/>
                    <a:pt x="135" y="105"/>
                    <a:pt x="135" y="105"/>
                  </a:cubicBezTo>
                  <a:cubicBezTo>
                    <a:pt x="20" y="221"/>
                    <a:pt x="20" y="221"/>
                    <a:pt x="20" y="221"/>
                  </a:cubicBezTo>
                  <a:cubicBezTo>
                    <a:pt x="0" y="316"/>
                    <a:pt x="0" y="316"/>
                    <a:pt x="0" y="316"/>
                  </a:cubicBezTo>
                  <a:cubicBezTo>
                    <a:pt x="95" y="296"/>
                    <a:pt x="95" y="296"/>
                    <a:pt x="95" y="296"/>
                  </a:cubicBezTo>
                  <a:cubicBezTo>
                    <a:pt x="210" y="180"/>
                    <a:pt x="210" y="180"/>
                    <a:pt x="210" y="180"/>
                  </a:cubicBezTo>
                  <a:cubicBezTo>
                    <a:pt x="312" y="79"/>
                    <a:pt x="312" y="79"/>
                    <a:pt x="312" y="79"/>
                  </a:cubicBezTo>
                  <a:cubicBezTo>
                    <a:pt x="312" y="79"/>
                    <a:pt x="316" y="58"/>
                    <a:pt x="287" y="29"/>
                  </a:cubicBezTo>
                  <a:close/>
                  <a:moveTo>
                    <a:pt x="89" y="284"/>
                  </a:moveTo>
                  <a:cubicBezTo>
                    <a:pt x="57" y="291"/>
                    <a:pt x="57" y="291"/>
                    <a:pt x="57" y="291"/>
                  </a:cubicBezTo>
                  <a:cubicBezTo>
                    <a:pt x="54" y="285"/>
                    <a:pt x="50" y="280"/>
                    <a:pt x="43" y="273"/>
                  </a:cubicBezTo>
                  <a:cubicBezTo>
                    <a:pt x="36" y="266"/>
                    <a:pt x="30" y="262"/>
                    <a:pt x="24" y="259"/>
                  </a:cubicBezTo>
                  <a:cubicBezTo>
                    <a:pt x="31" y="226"/>
                    <a:pt x="31" y="226"/>
                    <a:pt x="31" y="226"/>
                  </a:cubicBezTo>
                  <a:cubicBezTo>
                    <a:pt x="41" y="217"/>
                    <a:pt x="41" y="217"/>
                    <a:pt x="41" y="217"/>
                  </a:cubicBezTo>
                  <a:cubicBezTo>
                    <a:pt x="41" y="217"/>
                    <a:pt x="58" y="217"/>
                    <a:pt x="78" y="237"/>
                  </a:cubicBezTo>
                  <a:cubicBezTo>
                    <a:pt x="98" y="257"/>
                    <a:pt x="99" y="275"/>
                    <a:pt x="99" y="275"/>
                  </a:cubicBezTo>
                  <a:lnTo>
                    <a:pt x="89" y="284"/>
                  </a:lnTo>
                  <a:close/>
                </a:path>
              </a:pathLst>
            </a:custGeom>
            <a:grp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4400" b="1" dirty="0"/>
            </a:p>
          </p:txBody>
        </p:sp>
        <p:sp>
          <p:nvSpPr>
            <p:cNvPr id="18" name="Freeform 27"/>
            <p:cNvSpPr>
              <a:spLocks noEditPoints="1"/>
            </p:cNvSpPr>
            <p:nvPr/>
          </p:nvSpPr>
          <p:spPr bwMode="auto">
            <a:xfrm>
              <a:off x="8833927" y="2524878"/>
              <a:ext cx="978960" cy="699040"/>
            </a:xfrm>
            <a:custGeom>
              <a:avLst/>
              <a:gdLst>
                <a:gd name="T0" fmla="*/ 392 w 392"/>
                <a:gd name="T1" fmla="*/ 40 h 280"/>
                <a:gd name="T2" fmla="*/ 392 w 392"/>
                <a:gd name="T3" fmla="*/ 16 h 280"/>
                <a:gd name="T4" fmla="*/ 376 w 392"/>
                <a:gd name="T5" fmla="*/ 0 h 280"/>
                <a:gd name="T6" fmla="*/ 16 w 392"/>
                <a:gd name="T7" fmla="*/ 0 h 280"/>
                <a:gd name="T8" fmla="*/ 0 w 392"/>
                <a:gd name="T9" fmla="*/ 16 h 280"/>
                <a:gd name="T10" fmla="*/ 0 w 392"/>
                <a:gd name="T11" fmla="*/ 40 h 280"/>
                <a:gd name="T12" fmla="*/ 40 w 392"/>
                <a:gd name="T13" fmla="*/ 40 h 280"/>
                <a:gd name="T14" fmla="*/ 40 w 392"/>
                <a:gd name="T15" fmla="*/ 80 h 280"/>
                <a:gd name="T16" fmla="*/ 0 w 392"/>
                <a:gd name="T17" fmla="*/ 80 h 280"/>
                <a:gd name="T18" fmla="*/ 0 w 392"/>
                <a:gd name="T19" fmla="*/ 120 h 280"/>
                <a:gd name="T20" fmla="*/ 40 w 392"/>
                <a:gd name="T21" fmla="*/ 120 h 280"/>
                <a:gd name="T22" fmla="*/ 40 w 392"/>
                <a:gd name="T23" fmla="*/ 160 h 280"/>
                <a:gd name="T24" fmla="*/ 0 w 392"/>
                <a:gd name="T25" fmla="*/ 160 h 280"/>
                <a:gd name="T26" fmla="*/ 0 w 392"/>
                <a:gd name="T27" fmla="*/ 200 h 280"/>
                <a:gd name="T28" fmla="*/ 40 w 392"/>
                <a:gd name="T29" fmla="*/ 200 h 280"/>
                <a:gd name="T30" fmla="*/ 40 w 392"/>
                <a:gd name="T31" fmla="*/ 240 h 280"/>
                <a:gd name="T32" fmla="*/ 0 w 392"/>
                <a:gd name="T33" fmla="*/ 240 h 280"/>
                <a:gd name="T34" fmla="*/ 0 w 392"/>
                <a:gd name="T35" fmla="*/ 264 h 280"/>
                <a:gd name="T36" fmla="*/ 16 w 392"/>
                <a:gd name="T37" fmla="*/ 280 h 280"/>
                <a:gd name="T38" fmla="*/ 376 w 392"/>
                <a:gd name="T39" fmla="*/ 280 h 280"/>
                <a:gd name="T40" fmla="*/ 392 w 392"/>
                <a:gd name="T41" fmla="*/ 264 h 280"/>
                <a:gd name="T42" fmla="*/ 392 w 392"/>
                <a:gd name="T43" fmla="*/ 240 h 280"/>
                <a:gd name="T44" fmla="*/ 352 w 392"/>
                <a:gd name="T45" fmla="*/ 240 h 280"/>
                <a:gd name="T46" fmla="*/ 352 w 392"/>
                <a:gd name="T47" fmla="*/ 200 h 280"/>
                <a:gd name="T48" fmla="*/ 392 w 392"/>
                <a:gd name="T49" fmla="*/ 200 h 280"/>
                <a:gd name="T50" fmla="*/ 392 w 392"/>
                <a:gd name="T51" fmla="*/ 160 h 280"/>
                <a:gd name="T52" fmla="*/ 352 w 392"/>
                <a:gd name="T53" fmla="*/ 160 h 280"/>
                <a:gd name="T54" fmla="*/ 352 w 392"/>
                <a:gd name="T55" fmla="*/ 120 h 280"/>
                <a:gd name="T56" fmla="*/ 392 w 392"/>
                <a:gd name="T57" fmla="*/ 120 h 280"/>
                <a:gd name="T58" fmla="*/ 392 w 392"/>
                <a:gd name="T59" fmla="*/ 80 h 280"/>
                <a:gd name="T60" fmla="*/ 352 w 392"/>
                <a:gd name="T61" fmla="*/ 80 h 280"/>
                <a:gd name="T62" fmla="*/ 352 w 392"/>
                <a:gd name="T63" fmla="*/ 40 h 280"/>
                <a:gd name="T64" fmla="*/ 392 w 392"/>
                <a:gd name="T65" fmla="*/ 40 h 280"/>
                <a:gd name="T66" fmla="*/ 152 w 392"/>
                <a:gd name="T67" fmla="*/ 200 h 280"/>
                <a:gd name="T68" fmla="*/ 152 w 392"/>
                <a:gd name="T69" fmla="*/ 80 h 280"/>
                <a:gd name="T70" fmla="*/ 252 w 392"/>
                <a:gd name="T71" fmla="*/ 140 h 280"/>
                <a:gd name="T72" fmla="*/ 152 w 392"/>
                <a:gd name="T73" fmla="*/ 20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2" h="280">
                  <a:moveTo>
                    <a:pt x="392" y="40"/>
                  </a:moveTo>
                  <a:cubicBezTo>
                    <a:pt x="392" y="16"/>
                    <a:pt x="392" y="16"/>
                    <a:pt x="392" y="16"/>
                  </a:cubicBezTo>
                  <a:cubicBezTo>
                    <a:pt x="392" y="7"/>
                    <a:pt x="385" y="0"/>
                    <a:pt x="376" y="0"/>
                  </a:cubicBezTo>
                  <a:cubicBezTo>
                    <a:pt x="16" y="0"/>
                    <a:pt x="16" y="0"/>
                    <a:pt x="16" y="0"/>
                  </a:cubicBezTo>
                  <a:cubicBezTo>
                    <a:pt x="7" y="0"/>
                    <a:pt x="0" y="7"/>
                    <a:pt x="0" y="16"/>
                  </a:cubicBezTo>
                  <a:cubicBezTo>
                    <a:pt x="0" y="40"/>
                    <a:pt x="0" y="40"/>
                    <a:pt x="0" y="40"/>
                  </a:cubicBezTo>
                  <a:cubicBezTo>
                    <a:pt x="40" y="40"/>
                    <a:pt x="40" y="40"/>
                    <a:pt x="40" y="40"/>
                  </a:cubicBezTo>
                  <a:cubicBezTo>
                    <a:pt x="40" y="80"/>
                    <a:pt x="40" y="80"/>
                    <a:pt x="40" y="80"/>
                  </a:cubicBezTo>
                  <a:cubicBezTo>
                    <a:pt x="0" y="80"/>
                    <a:pt x="0" y="80"/>
                    <a:pt x="0" y="80"/>
                  </a:cubicBezTo>
                  <a:cubicBezTo>
                    <a:pt x="0" y="120"/>
                    <a:pt x="0" y="120"/>
                    <a:pt x="0" y="120"/>
                  </a:cubicBezTo>
                  <a:cubicBezTo>
                    <a:pt x="40" y="120"/>
                    <a:pt x="40" y="120"/>
                    <a:pt x="40" y="120"/>
                  </a:cubicBezTo>
                  <a:cubicBezTo>
                    <a:pt x="40" y="160"/>
                    <a:pt x="40" y="160"/>
                    <a:pt x="40" y="160"/>
                  </a:cubicBezTo>
                  <a:cubicBezTo>
                    <a:pt x="0" y="160"/>
                    <a:pt x="0" y="160"/>
                    <a:pt x="0" y="160"/>
                  </a:cubicBezTo>
                  <a:cubicBezTo>
                    <a:pt x="0" y="200"/>
                    <a:pt x="0" y="200"/>
                    <a:pt x="0" y="200"/>
                  </a:cubicBezTo>
                  <a:cubicBezTo>
                    <a:pt x="40" y="200"/>
                    <a:pt x="40" y="200"/>
                    <a:pt x="40" y="200"/>
                  </a:cubicBezTo>
                  <a:cubicBezTo>
                    <a:pt x="40" y="240"/>
                    <a:pt x="40" y="240"/>
                    <a:pt x="40" y="240"/>
                  </a:cubicBezTo>
                  <a:cubicBezTo>
                    <a:pt x="0" y="240"/>
                    <a:pt x="0" y="240"/>
                    <a:pt x="0" y="240"/>
                  </a:cubicBezTo>
                  <a:cubicBezTo>
                    <a:pt x="0" y="264"/>
                    <a:pt x="0" y="264"/>
                    <a:pt x="0" y="264"/>
                  </a:cubicBezTo>
                  <a:cubicBezTo>
                    <a:pt x="0" y="273"/>
                    <a:pt x="7" y="280"/>
                    <a:pt x="16" y="280"/>
                  </a:cubicBezTo>
                  <a:cubicBezTo>
                    <a:pt x="376" y="280"/>
                    <a:pt x="376" y="280"/>
                    <a:pt x="376" y="280"/>
                  </a:cubicBezTo>
                  <a:cubicBezTo>
                    <a:pt x="385" y="280"/>
                    <a:pt x="392" y="273"/>
                    <a:pt x="392" y="264"/>
                  </a:cubicBezTo>
                  <a:cubicBezTo>
                    <a:pt x="392" y="240"/>
                    <a:pt x="392" y="240"/>
                    <a:pt x="392" y="240"/>
                  </a:cubicBezTo>
                  <a:cubicBezTo>
                    <a:pt x="352" y="240"/>
                    <a:pt x="352" y="240"/>
                    <a:pt x="352" y="240"/>
                  </a:cubicBezTo>
                  <a:cubicBezTo>
                    <a:pt x="352" y="200"/>
                    <a:pt x="352" y="200"/>
                    <a:pt x="352" y="200"/>
                  </a:cubicBezTo>
                  <a:cubicBezTo>
                    <a:pt x="392" y="200"/>
                    <a:pt x="392" y="200"/>
                    <a:pt x="392" y="200"/>
                  </a:cubicBezTo>
                  <a:cubicBezTo>
                    <a:pt x="392" y="160"/>
                    <a:pt x="392" y="160"/>
                    <a:pt x="392" y="160"/>
                  </a:cubicBezTo>
                  <a:cubicBezTo>
                    <a:pt x="352" y="160"/>
                    <a:pt x="352" y="160"/>
                    <a:pt x="352" y="160"/>
                  </a:cubicBezTo>
                  <a:cubicBezTo>
                    <a:pt x="352" y="120"/>
                    <a:pt x="352" y="120"/>
                    <a:pt x="352" y="120"/>
                  </a:cubicBezTo>
                  <a:cubicBezTo>
                    <a:pt x="392" y="120"/>
                    <a:pt x="392" y="120"/>
                    <a:pt x="392" y="120"/>
                  </a:cubicBezTo>
                  <a:cubicBezTo>
                    <a:pt x="392" y="80"/>
                    <a:pt x="392" y="80"/>
                    <a:pt x="392" y="80"/>
                  </a:cubicBezTo>
                  <a:cubicBezTo>
                    <a:pt x="352" y="80"/>
                    <a:pt x="352" y="80"/>
                    <a:pt x="352" y="80"/>
                  </a:cubicBezTo>
                  <a:cubicBezTo>
                    <a:pt x="352" y="40"/>
                    <a:pt x="352" y="40"/>
                    <a:pt x="352" y="40"/>
                  </a:cubicBezTo>
                  <a:lnTo>
                    <a:pt x="392" y="40"/>
                  </a:lnTo>
                  <a:close/>
                  <a:moveTo>
                    <a:pt x="152" y="200"/>
                  </a:moveTo>
                  <a:cubicBezTo>
                    <a:pt x="152" y="80"/>
                    <a:pt x="152" y="80"/>
                    <a:pt x="152" y="80"/>
                  </a:cubicBezTo>
                  <a:cubicBezTo>
                    <a:pt x="252" y="140"/>
                    <a:pt x="252" y="140"/>
                    <a:pt x="252" y="140"/>
                  </a:cubicBezTo>
                  <a:lnTo>
                    <a:pt x="152" y="200"/>
                  </a:lnTo>
                  <a:close/>
                </a:path>
              </a:pathLst>
            </a:custGeom>
            <a:grp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4400" b="1" dirty="0"/>
            </a:p>
          </p:txBody>
        </p:sp>
      </p:gr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等腰三角形 9"/>
          <p:cNvSpPr/>
          <p:nvPr/>
        </p:nvSpPr>
        <p:spPr>
          <a:xfrm flipV="1">
            <a:off x="3489960" y="1463040"/>
            <a:ext cx="5212080" cy="4493172"/>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p:cNvSpPr/>
          <p:nvPr/>
        </p:nvSpPr>
        <p:spPr>
          <a:xfrm flipH="1" flipV="1">
            <a:off x="1781860" y="2514600"/>
            <a:ext cx="2174444" cy="1874520"/>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flipH="1">
            <a:off x="6308496" y="4489275"/>
            <a:ext cx="1701648" cy="146693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p:cNvSpPr/>
          <p:nvPr/>
        </p:nvSpPr>
        <p:spPr>
          <a:xfrm flipH="1">
            <a:off x="7717536" y="755694"/>
            <a:ext cx="1305816" cy="112570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13"/>
          <p:cNvSpPr/>
          <p:nvPr/>
        </p:nvSpPr>
        <p:spPr>
          <a:xfrm flipH="1">
            <a:off x="8461247" y="2307020"/>
            <a:ext cx="992125" cy="85527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flipH="1">
            <a:off x="2668524" y="1170852"/>
            <a:ext cx="708052" cy="61038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等腰三角形 15"/>
          <p:cNvSpPr/>
          <p:nvPr/>
        </p:nvSpPr>
        <p:spPr>
          <a:xfrm flipH="1">
            <a:off x="1251204" y="2973508"/>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等腰三角形 16"/>
          <p:cNvSpPr/>
          <p:nvPr/>
        </p:nvSpPr>
        <p:spPr>
          <a:xfrm flipH="1" flipV="1">
            <a:off x="10334244" y="31623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17"/>
          <p:cNvSpPr/>
          <p:nvPr/>
        </p:nvSpPr>
        <p:spPr>
          <a:xfrm flipH="1" flipV="1">
            <a:off x="3095244" y="5883820"/>
            <a:ext cx="281332" cy="24252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18"/>
          <p:cNvSpPr/>
          <p:nvPr/>
        </p:nvSpPr>
        <p:spPr>
          <a:xfrm flipH="1">
            <a:off x="9520121" y="774217"/>
            <a:ext cx="1168149" cy="1007024"/>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flipH="1" flipV="1">
            <a:off x="10531602" y="1905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1265682" y="1632134"/>
            <a:ext cx="9660636" cy="4154984"/>
          </a:xfrm>
          <a:prstGeom prst="rect">
            <a:avLst/>
          </a:prstGeom>
          <a:noFill/>
        </p:spPr>
        <p:txBody>
          <a:bodyPr wrap="square" rtlCol="0">
            <a:spAutoFit/>
          </a:bodyPr>
          <a:lstStyle/>
          <a:p>
            <a:pPr algn="ctr"/>
            <a:r>
              <a:rPr lang="en-US" altLang="zh-CN" sz="6600" b="1" dirty="0">
                <a:solidFill>
                  <a:schemeClr val="bg1"/>
                </a:solidFill>
              </a:rPr>
              <a:t>THANKS</a:t>
            </a:r>
            <a:endParaRPr lang="en-US" altLang="zh-CN" sz="6600" b="1" dirty="0">
              <a:solidFill>
                <a:schemeClr val="bg1"/>
              </a:solidFill>
            </a:endParaRPr>
          </a:p>
          <a:p>
            <a:pPr algn="ctr"/>
            <a:r>
              <a:rPr lang="en-US" altLang="zh-CN" sz="6600" b="1" dirty="0">
                <a:solidFill>
                  <a:schemeClr val="bg1"/>
                </a:solidFill>
              </a:rPr>
              <a:t>FOR</a:t>
            </a:r>
            <a:endParaRPr lang="en-US" altLang="zh-CN" sz="6600" b="1" dirty="0">
              <a:solidFill>
                <a:schemeClr val="bg1"/>
              </a:solidFill>
            </a:endParaRPr>
          </a:p>
          <a:p>
            <a:pPr algn="ctr"/>
            <a:r>
              <a:rPr lang="en-US" altLang="zh-CN" sz="6600" b="1" dirty="0">
                <a:solidFill>
                  <a:schemeClr val="bg1"/>
                </a:solidFill>
              </a:rPr>
              <a:t>YOUR</a:t>
            </a:r>
            <a:endParaRPr lang="en-US" altLang="zh-CN" sz="6600" b="1" dirty="0">
              <a:solidFill>
                <a:schemeClr val="bg1"/>
              </a:solidFill>
            </a:endParaRPr>
          </a:p>
          <a:p>
            <a:pPr algn="ctr"/>
            <a:r>
              <a:rPr lang="en-US" altLang="zh-CN" sz="6600" b="1" dirty="0">
                <a:solidFill>
                  <a:schemeClr val="bg1"/>
                </a:solidFill>
              </a:rPr>
              <a:t>TIME</a:t>
            </a:r>
            <a:endParaRPr lang="zh-CN" altLang="en-US" sz="6600" b="1"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rot="16200000">
            <a:off x="-2788624" y="798831"/>
            <a:ext cx="8594767" cy="5273039"/>
            <a:chOff x="1251204" y="190500"/>
            <a:chExt cx="9675114" cy="5935847"/>
          </a:xfrm>
        </p:grpSpPr>
        <p:sp>
          <p:nvSpPr>
            <p:cNvPr id="5" name="等腰三角形 4"/>
            <p:cNvSpPr/>
            <p:nvPr/>
          </p:nvSpPr>
          <p:spPr>
            <a:xfrm flipV="1">
              <a:off x="3489960" y="1463040"/>
              <a:ext cx="5212080" cy="4493172"/>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5"/>
            <p:cNvSpPr/>
            <p:nvPr/>
          </p:nvSpPr>
          <p:spPr>
            <a:xfrm flipH="1" flipV="1">
              <a:off x="1781860" y="2514600"/>
              <a:ext cx="2174444" cy="1874520"/>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p:nvSpPr>
          <p:spPr>
            <a:xfrm flipH="1">
              <a:off x="6308496" y="4489275"/>
              <a:ext cx="1701648" cy="146693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flipH="1">
              <a:off x="7717536" y="755694"/>
              <a:ext cx="1305816" cy="112570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flipH="1">
              <a:off x="8461247" y="2307020"/>
              <a:ext cx="992125" cy="85527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p:cNvSpPr/>
            <p:nvPr/>
          </p:nvSpPr>
          <p:spPr>
            <a:xfrm flipH="1">
              <a:off x="2668524" y="1170852"/>
              <a:ext cx="708052" cy="61038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p:cNvSpPr/>
            <p:nvPr/>
          </p:nvSpPr>
          <p:spPr>
            <a:xfrm flipH="1">
              <a:off x="1251204" y="2973508"/>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flipH="1" flipV="1">
              <a:off x="10334244" y="31623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p:cNvSpPr/>
            <p:nvPr/>
          </p:nvSpPr>
          <p:spPr>
            <a:xfrm flipH="1" flipV="1">
              <a:off x="3095244" y="5883820"/>
              <a:ext cx="281332" cy="24252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13"/>
            <p:cNvSpPr/>
            <p:nvPr/>
          </p:nvSpPr>
          <p:spPr>
            <a:xfrm flipH="1">
              <a:off x="9520121" y="774217"/>
              <a:ext cx="1168149" cy="1007024"/>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flipH="1" flipV="1">
              <a:off x="10531602" y="1905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2809" y="1851645"/>
            <a:ext cx="2496342" cy="3153410"/>
          </a:xfrm>
          <a:prstGeom prst="rect">
            <a:avLst/>
          </a:prstGeom>
          <a:noFill/>
        </p:spPr>
        <p:txBody>
          <a:bodyPr wrap="square" rtlCol="0">
            <a:spAutoFit/>
          </a:bodyPr>
          <a:lstStyle/>
          <a:p>
            <a:pPr algn="ctr"/>
            <a:r>
              <a:rPr lang="en-US" altLang="zh-CN" sz="19900" b="1" dirty="0">
                <a:solidFill>
                  <a:schemeClr val="bg1"/>
                </a:solidFill>
              </a:rPr>
              <a:t>1</a:t>
            </a:r>
            <a:endParaRPr lang="en-US" altLang="zh-CN" sz="19900" b="1" dirty="0">
              <a:solidFill>
                <a:schemeClr val="bg1"/>
              </a:solidFill>
            </a:endParaRPr>
          </a:p>
        </p:txBody>
      </p:sp>
      <p:sp>
        <p:nvSpPr>
          <p:cNvPr id="16" name="文本框 15"/>
          <p:cNvSpPr txBox="1"/>
          <p:nvPr/>
        </p:nvSpPr>
        <p:spPr>
          <a:xfrm>
            <a:off x="5868860" y="440014"/>
            <a:ext cx="5200650" cy="521970"/>
          </a:xfrm>
          <a:prstGeom prst="rect">
            <a:avLst/>
          </a:prstGeom>
          <a:noFill/>
        </p:spPr>
        <p:txBody>
          <a:bodyPr wrap="square" rtlCol="0">
            <a:spAutoFit/>
          </a:bodyPr>
          <a:lstStyle/>
          <a:p>
            <a:pPr algn="ctr"/>
            <a:r>
              <a:rPr lang="zh-CN" altLang="en-US" sz="2800" b="1" dirty="0">
                <a:solidFill>
                  <a:schemeClr val="accent2"/>
                </a:solidFill>
              </a:rPr>
              <a:t>设计</a:t>
            </a:r>
            <a:r>
              <a:rPr lang="en-US" altLang="zh-CN" sz="2800" b="1" dirty="0">
                <a:solidFill>
                  <a:schemeClr val="accent2"/>
                </a:solidFill>
              </a:rPr>
              <a:t>目标</a:t>
            </a:r>
            <a:endParaRPr lang="en-US" altLang="zh-CN" sz="2800" b="1" dirty="0">
              <a:solidFill>
                <a:schemeClr val="accent2"/>
              </a:solidFill>
            </a:endParaRPr>
          </a:p>
        </p:txBody>
      </p:sp>
      <p:sp>
        <p:nvSpPr>
          <p:cNvPr id="17" name="文本框 16"/>
          <p:cNvSpPr txBox="1"/>
          <p:nvPr/>
        </p:nvSpPr>
        <p:spPr>
          <a:xfrm>
            <a:off x="5868860" y="961810"/>
            <a:ext cx="4988386" cy="175323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solidFill>
                  <a:schemeClr val="bg1"/>
                </a:solidFill>
              </a:rPr>
              <a:t>       人力与设备费用的减少：可裁剪图书馆管理部门的人员，节省开支和人力物力</a:t>
            </a:r>
            <a:endParaRPr lang="en-US" altLang="zh-CN" dirty="0">
              <a:solidFill>
                <a:schemeClr val="bg1"/>
              </a:solidFill>
            </a:endParaRPr>
          </a:p>
          <a:p>
            <a:r>
              <a:rPr lang="en-US" altLang="zh-CN" dirty="0">
                <a:solidFill>
                  <a:schemeClr val="bg1"/>
                </a:solidFill>
              </a:rPr>
              <a:t>       处理速度的提高：大大提高学校图书馆订购的服务效率</a:t>
            </a:r>
            <a:endParaRPr lang="en-US" altLang="zh-CN" dirty="0">
              <a:solidFill>
                <a:schemeClr val="bg1"/>
              </a:solidFill>
            </a:endParaRPr>
          </a:p>
          <a:p>
            <a:r>
              <a:rPr lang="en-US" altLang="zh-CN" dirty="0">
                <a:solidFill>
                  <a:schemeClr val="bg1"/>
                </a:solidFill>
              </a:rPr>
              <a:t>       管理服务的改进：降低图书馆订购服务中的错误发生率，减少信息交流的烦琐过程</a:t>
            </a:r>
            <a:endParaRPr lang="en-US" altLang="zh-CN" dirty="0">
              <a:solidFill>
                <a:schemeClr val="bg1"/>
              </a:solidFill>
            </a:endParaRPr>
          </a:p>
        </p:txBody>
      </p:sp>
      <p:sp>
        <p:nvSpPr>
          <p:cNvPr id="2" name="文本框 1"/>
          <p:cNvSpPr txBox="1"/>
          <p:nvPr/>
        </p:nvSpPr>
        <p:spPr>
          <a:xfrm>
            <a:off x="5868860" y="2715219"/>
            <a:ext cx="5200650" cy="521970"/>
          </a:xfrm>
          <a:prstGeom prst="rect">
            <a:avLst/>
          </a:prstGeom>
          <a:noFill/>
        </p:spPr>
        <p:txBody>
          <a:bodyPr wrap="square" rtlCol="0">
            <a:spAutoFit/>
          </a:bodyPr>
          <a:p>
            <a:pPr algn="ctr"/>
            <a:r>
              <a:rPr lang="zh-CN" altLang="en-US" sz="2800" b="1" dirty="0">
                <a:solidFill>
                  <a:schemeClr val="accent2"/>
                </a:solidFill>
              </a:rPr>
              <a:t>对</a:t>
            </a:r>
            <a:r>
              <a:rPr lang="zh-CN" altLang="en-US" sz="2800" b="1" dirty="0">
                <a:solidFill>
                  <a:schemeClr val="accent2"/>
                </a:solidFill>
              </a:rPr>
              <a:t>现有系统的分析</a:t>
            </a:r>
            <a:endParaRPr lang="zh-CN" altLang="en-US" sz="2800" b="1" dirty="0">
              <a:solidFill>
                <a:schemeClr val="accent2"/>
              </a:solidFill>
            </a:endParaRPr>
          </a:p>
        </p:txBody>
      </p:sp>
      <p:sp>
        <p:nvSpPr>
          <p:cNvPr id="18" name="文本框 17"/>
          <p:cNvSpPr txBox="1"/>
          <p:nvPr/>
        </p:nvSpPr>
        <p:spPr>
          <a:xfrm>
            <a:off x="5868860" y="3237015"/>
            <a:ext cx="4988386" cy="28613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chemeClr val="accent1"/>
                </a:solidFill>
                <a:effectLst>
                  <a:outerShdw blurRad="38100" dist="25400" dir="5400000" algn="ctr" rotWithShape="0">
                    <a:srgbClr val="6E747A">
                      <a:alpha val="43000"/>
                    </a:srgbClr>
                  </a:outerShdw>
                </a:effectLst>
              </a:rPr>
              <a:t>现状：</a:t>
            </a:r>
            <a:r>
              <a:rPr lang="en-US" altLang="zh-CN" dirty="0">
                <a:solidFill>
                  <a:schemeClr val="bg1"/>
                </a:solidFill>
              </a:rPr>
              <a:t>信息化之前图书馆图书预订系统的管理工作，完全依靠人工进行，图书订购的相关信息都是采用纸质的表格人工填写和保存，信息的查找也需要翻查账本式的登记本。教材信息的统计需要手工进行。</a:t>
            </a:r>
            <a:endParaRPr lang="en-US" altLang="zh-CN" dirty="0">
              <a:solidFill>
                <a:schemeClr val="bg1"/>
              </a:solidFill>
            </a:endParaRPr>
          </a:p>
          <a:p>
            <a:r>
              <a:rPr lang="zh-CN" altLang="en-US" dirty="0">
                <a:solidFill>
                  <a:schemeClr val="accent1"/>
                </a:solidFill>
                <a:effectLst>
                  <a:outerShdw blurRad="38100" dist="25400" dir="5400000" algn="ctr" rotWithShape="0">
                    <a:srgbClr val="6E747A">
                      <a:alpha val="43000"/>
                    </a:srgbClr>
                  </a:outerShdw>
                </a:effectLst>
              </a:rPr>
              <a:t>弊端：</a:t>
            </a:r>
            <a:r>
              <a:rPr lang="en-US" altLang="zh-CN" dirty="0">
                <a:solidFill>
                  <a:schemeClr val="bg1"/>
                </a:solidFill>
              </a:rPr>
              <a:t>这样的系统在教材的变动管理、教材的信息查询统计等方面都极为不方便，不仅速度不快而且容易产生差错，效率低下，缺乏准确性、及时性、可操作性。</a:t>
            </a:r>
            <a:endParaRPr lang="en-US" altLang="zh-CN" dirty="0">
              <a:solidFill>
                <a:schemeClr val="bg1"/>
              </a:solidFill>
            </a:endParaRPr>
          </a:p>
          <a:p>
            <a:r>
              <a:rPr lang="en-US" altLang="zh-CN" dirty="0">
                <a:solidFill>
                  <a:schemeClr val="accent1"/>
                </a:solidFill>
                <a:effectLst>
                  <a:outerShdw blurRad="38100" dist="25400" dir="5400000" algn="ctr" rotWithShape="0">
                    <a:srgbClr val="6E747A">
                      <a:alpha val="43000"/>
                    </a:srgbClr>
                  </a:outerShdw>
                </a:effectLst>
              </a:rPr>
              <a:t>因此，在信息时代迫切要求信息管理系统的出现。</a:t>
            </a:r>
            <a:r>
              <a:rPr lang="en-US" altLang="zh-CN" dirty="0">
                <a:solidFill>
                  <a:schemeClr val="bg1"/>
                </a:solidFill>
              </a:rPr>
              <a:t>       </a:t>
            </a:r>
            <a:endParaRPr lang="en-US" altLang="zh-CN" dirty="0">
              <a:solidFill>
                <a:schemeClr val="bg1"/>
              </a:solidFill>
            </a:endParaRPr>
          </a:p>
        </p:txBody>
      </p:sp>
      <p:sp>
        <p:nvSpPr>
          <p:cNvPr id="19" name="文本框 18"/>
          <p:cNvSpPr txBox="1"/>
          <p:nvPr/>
        </p:nvSpPr>
        <p:spPr>
          <a:xfrm>
            <a:off x="2014220" y="3237230"/>
            <a:ext cx="2621280" cy="583565"/>
          </a:xfrm>
          <a:prstGeom prst="rect">
            <a:avLst/>
          </a:prstGeom>
          <a:noFill/>
        </p:spPr>
        <p:txBody>
          <a:bodyPr wrap="none" rtlCol="0">
            <a:spAutoFit/>
          </a:bodyPr>
          <a:p>
            <a:r>
              <a:rPr lang="zh-CN" altLang="en-US" sz="3200">
                <a:solidFill>
                  <a:schemeClr val="accent1">
                    <a:lumMod val="75000"/>
                  </a:schemeClr>
                </a:solidFill>
              </a:rPr>
              <a:t>社会因素分析</a:t>
            </a:r>
            <a:endParaRPr lang="zh-CN" altLang="en-US" sz="3200">
              <a:solidFill>
                <a:schemeClr val="accent1">
                  <a:lumMod val="75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rot="16200000">
            <a:off x="-2788624" y="798831"/>
            <a:ext cx="8594767" cy="5273039"/>
            <a:chOff x="1251204" y="190500"/>
            <a:chExt cx="9675114" cy="5935847"/>
          </a:xfrm>
        </p:grpSpPr>
        <p:sp>
          <p:nvSpPr>
            <p:cNvPr id="5" name="等腰三角形 4"/>
            <p:cNvSpPr/>
            <p:nvPr/>
          </p:nvSpPr>
          <p:spPr>
            <a:xfrm flipV="1">
              <a:off x="3489960" y="1463040"/>
              <a:ext cx="5212080" cy="4493172"/>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5"/>
            <p:cNvSpPr/>
            <p:nvPr/>
          </p:nvSpPr>
          <p:spPr>
            <a:xfrm flipH="1" flipV="1">
              <a:off x="1781860" y="2514600"/>
              <a:ext cx="2174444" cy="1874520"/>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p:nvSpPr>
          <p:spPr>
            <a:xfrm flipH="1">
              <a:off x="6308496" y="4489275"/>
              <a:ext cx="1701648" cy="146693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flipH="1">
              <a:off x="7717536" y="755694"/>
              <a:ext cx="1305816" cy="112570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flipH="1">
              <a:off x="8461247" y="2307020"/>
              <a:ext cx="992125" cy="85527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p:cNvSpPr/>
            <p:nvPr/>
          </p:nvSpPr>
          <p:spPr>
            <a:xfrm flipH="1">
              <a:off x="2668524" y="1170852"/>
              <a:ext cx="708052" cy="61038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p:cNvSpPr/>
            <p:nvPr/>
          </p:nvSpPr>
          <p:spPr>
            <a:xfrm flipH="1">
              <a:off x="1251204" y="2973508"/>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flipH="1" flipV="1">
              <a:off x="10334244" y="31623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p:cNvSpPr/>
            <p:nvPr/>
          </p:nvSpPr>
          <p:spPr>
            <a:xfrm flipH="1" flipV="1">
              <a:off x="3095244" y="5883820"/>
              <a:ext cx="281332" cy="24252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13"/>
            <p:cNvSpPr/>
            <p:nvPr/>
          </p:nvSpPr>
          <p:spPr>
            <a:xfrm flipH="1">
              <a:off x="9520121" y="774217"/>
              <a:ext cx="1168149" cy="1007024"/>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flipH="1" flipV="1">
              <a:off x="10531602" y="1905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2809" y="1851645"/>
            <a:ext cx="2496342" cy="3153410"/>
          </a:xfrm>
          <a:prstGeom prst="rect">
            <a:avLst/>
          </a:prstGeom>
          <a:noFill/>
        </p:spPr>
        <p:txBody>
          <a:bodyPr wrap="square" rtlCol="0">
            <a:spAutoFit/>
          </a:bodyPr>
          <a:lstStyle/>
          <a:p>
            <a:pPr algn="ctr"/>
            <a:r>
              <a:rPr lang="en-US" altLang="zh-CN" sz="19900" b="1" dirty="0">
                <a:solidFill>
                  <a:schemeClr val="bg1"/>
                </a:solidFill>
              </a:rPr>
              <a:t>2</a:t>
            </a:r>
            <a:endParaRPr lang="en-US" altLang="zh-CN" sz="19900" b="1" dirty="0">
              <a:solidFill>
                <a:schemeClr val="bg1"/>
              </a:solidFill>
            </a:endParaRPr>
          </a:p>
        </p:txBody>
      </p:sp>
      <p:sp>
        <p:nvSpPr>
          <p:cNvPr id="16" name="文本框 15"/>
          <p:cNvSpPr txBox="1"/>
          <p:nvPr/>
        </p:nvSpPr>
        <p:spPr>
          <a:xfrm>
            <a:off x="4325175" y="386674"/>
            <a:ext cx="5200650" cy="521970"/>
          </a:xfrm>
          <a:prstGeom prst="rect">
            <a:avLst/>
          </a:prstGeom>
          <a:noFill/>
        </p:spPr>
        <p:txBody>
          <a:bodyPr wrap="square" rtlCol="0">
            <a:spAutoFit/>
          </a:bodyPr>
          <a:lstStyle/>
          <a:p>
            <a:pPr algn="ctr"/>
            <a:r>
              <a:rPr lang="en-US" altLang="zh-CN" sz="2800" b="1" dirty="0">
                <a:solidFill>
                  <a:schemeClr val="accent2"/>
                </a:solidFill>
              </a:rPr>
              <a:t>系统开发费用</a:t>
            </a:r>
            <a:endParaRPr lang="en-US" altLang="zh-CN" sz="2800" b="1" dirty="0">
              <a:solidFill>
                <a:schemeClr val="accent2"/>
              </a:solidFill>
            </a:endParaRPr>
          </a:p>
        </p:txBody>
      </p:sp>
      <p:sp>
        <p:nvSpPr>
          <p:cNvPr id="17" name="文本框 16"/>
          <p:cNvSpPr txBox="1"/>
          <p:nvPr/>
        </p:nvSpPr>
        <p:spPr>
          <a:xfrm>
            <a:off x="4229290" y="908470"/>
            <a:ext cx="4988386" cy="618553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solidFill>
                  <a:schemeClr val="bg1"/>
                </a:solidFill>
              </a:rPr>
              <a:t>       </a:t>
            </a:r>
            <a:endParaRPr lang="en-US" altLang="zh-CN" dirty="0">
              <a:solidFill>
                <a:schemeClr val="accent1"/>
              </a:solidFill>
              <a:effectLst>
                <a:outerShdw blurRad="38100" dist="25400" dir="5400000" algn="ctr" rotWithShape="0">
                  <a:srgbClr val="6E747A">
                    <a:alpha val="43000"/>
                  </a:srgbClr>
                </a:outerShdw>
              </a:effectLst>
            </a:endParaRPr>
          </a:p>
          <a:p>
            <a:r>
              <a:rPr lang="en-US" altLang="zh-CN" dirty="0">
                <a:solidFill>
                  <a:schemeClr val="bg1"/>
                </a:solidFill>
              </a:rPr>
              <a:t>       基本建设投资</a:t>
            </a:r>
            <a:endParaRPr lang="en-US" altLang="zh-CN" dirty="0">
              <a:solidFill>
                <a:schemeClr val="bg1"/>
              </a:solidFill>
            </a:endParaRPr>
          </a:p>
          <a:p>
            <a:r>
              <a:rPr lang="en-US" altLang="zh-CN" dirty="0">
                <a:solidFill>
                  <a:schemeClr val="bg1"/>
                </a:solidFill>
              </a:rPr>
              <a:t>       人员雇佣费用</a:t>
            </a:r>
            <a:endParaRPr lang="en-US" altLang="zh-CN" dirty="0">
              <a:solidFill>
                <a:schemeClr val="bg1"/>
              </a:solidFill>
            </a:endParaRPr>
          </a:p>
          <a:p>
            <a:endParaRPr lang="en-US" altLang="zh-CN" dirty="0">
              <a:solidFill>
                <a:schemeClr val="bg1"/>
              </a:solidFill>
            </a:endParaRPr>
          </a:p>
          <a:p>
            <a:endParaRPr lang="en-US" altLang="zh-CN" dirty="0">
              <a:solidFill>
                <a:schemeClr val="bg1"/>
              </a:solidFill>
            </a:endParaRPr>
          </a:p>
          <a:p>
            <a:endParaRPr lang="en-US" altLang="zh-CN" dirty="0">
              <a:solidFill>
                <a:schemeClr val="bg1"/>
              </a:solidFill>
            </a:endParaRPr>
          </a:p>
          <a:p>
            <a:endParaRPr lang="en-US" altLang="zh-CN" dirty="0">
              <a:solidFill>
                <a:schemeClr val="bg1"/>
              </a:solidFill>
            </a:endParaRPr>
          </a:p>
          <a:p>
            <a:endParaRPr lang="en-US" altLang="zh-CN" dirty="0">
              <a:solidFill>
                <a:schemeClr val="bg1"/>
              </a:solidFill>
            </a:endParaRPr>
          </a:p>
          <a:p>
            <a:endParaRPr lang="en-US" altLang="zh-CN" dirty="0">
              <a:solidFill>
                <a:schemeClr val="bg1"/>
              </a:solidFill>
            </a:endParaRPr>
          </a:p>
          <a:p>
            <a:endParaRPr lang="en-US" altLang="zh-CN" dirty="0">
              <a:solidFill>
                <a:schemeClr val="bg1"/>
              </a:solidFill>
            </a:endParaRPr>
          </a:p>
          <a:p>
            <a:endParaRPr lang="en-US" altLang="zh-CN" dirty="0">
              <a:solidFill>
                <a:schemeClr val="bg1"/>
              </a:solidFill>
            </a:endParaRPr>
          </a:p>
          <a:p>
            <a:r>
              <a:rPr lang="en-US" altLang="zh-CN" dirty="0">
                <a:solidFill>
                  <a:schemeClr val="bg1"/>
                </a:solidFill>
              </a:rPr>
              <a:t>       软件费用</a:t>
            </a:r>
            <a:endParaRPr lang="en-US" altLang="zh-CN" dirty="0">
              <a:solidFill>
                <a:schemeClr val="bg1"/>
              </a:solidFill>
            </a:endParaRPr>
          </a:p>
          <a:p>
            <a:endParaRPr lang="en-US" altLang="zh-CN" dirty="0">
              <a:solidFill>
                <a:schemeClr val="bg1"/>
              </a:solidFill>
            </a:endParaRPr>
          </a:p>
          <a:p>
            <a:endParaRPr lang="en-US" altLang="zh-CN" dirty="0">
              <a:solidFill>
                <a:schemeClr val="bg1"/>
              </a:solidFill>
            </a:endParaRPr>
          </a:p>
          <a:p>
            <a:endParaRPr lang="en-US" altLang="zh-CN" dirty="0">
              <a:solidFill>
                <a:schemeClr val="bg1"/>
              </a:solidFill>
            </a:endParaRPr>
          </a:p>
          <a:p>
            <a:endParaRPr lang="en-US" altLang="zh-CN" dirty="0">
              <a:solidFill>
                <a:schemeClr val="bg1"/>
              </a:solidFill>
            </a:endParaRPr>
          </a:p>
          <a:p>
            <a:endParaRPr lang="en-US" altLang="zh-CN" dirty="0">
              <a:solidFill>
                <a:schemeClr val="bg1"/>
              </a:solidFill>
            </a:endParaRPr>
          </a:p>
          <a:p>
            <a:endParaRPr lang="en-US" altLang="zh-CN" dirty="0">
              <a:solidFill>
                <a:schemeClr val="bg1"/>
              </a:solidFill>
            </a:endParaRPr>
          </a:p>
          <a:p>
            <a:r>
              <a:rPr lang="en-US" altLang="zh-CN" dirty="0">
                <a:solidFill>
                  <a:schemeClr val="bg1"/>
                </a:solidFill>
              </a:rPr>
              <a:t>       系统维护</a:t>
            </a:r>
            <a:endParaRPr lang="en-US" altLang="zh-CN" dirty="0">
              <a:solidFill>
                <a:schemeClr val="bg1"/>
              </a:solidFill>
            </a:endParaRPr>
          </a:p>
          <a:p>
            <a:r>
              <a:rPr lang="en-US" altLang="zh-CN" dirty="0">
                <a:solidFill>
                  <a:schemeClr val="bg1"/>
                </a:solidFill>
              </a:rPr>
              <a:t>       法律咨询及相关评审费</a:t>
            </a:r>
            <a:endParaRPr lang="en-US" altLang="zh-CN" dirty="0">
              <a:solidFill>
                <a:schemeClr val="bg1"/>
              </a:solidFill>
            </a:endParaRPr>
          </a:p>
          <a:p>
            <a:r>
              <a:rPr lang="en-US" altLang="zh-CN" dirty="0">
                <a:solidFill>
                  <a:schemeClr val="bg1"/>
                </a:solidFill>
              </a:rPr>
              <a:t>       不可预估支出</a:t>
            </a:r>
            <a:r>
              <a:rPr lang="zh-CN" altLang="en-US" dirty="0">
                <a:solidFill>
                  <a:schemeClr val="bg1"/>
                </a:solidFill>
              </a:rPr>
              <a:t>等      </a:t>
            </a:r>
            <a:r>
              <a:rPr lang="zh-CN" altLang="en-US" dirty="0">
                <a:solidFill>
                  <a:schemeClr val="accent1"/>
                </a:solidFill>
                <a:effectLst>
                  <a:outerShdw blurRad="38100" dist="25400" dir="5400000" algn="ctr" rotWithShape="0">
                    <a:srgbClr val="6E747A">
                      <a:alpha val="43000"/>
                    </a:srgbClr>
                  </a:outerShdw>
                </a:effectLst>
                <a:sym typeface="+mn-ea"/>
              </a:rPr>
              <a:t>本项目为非盈利性项目</a:t>
            </a:r>
            <a:endParaRPr lang="en-US" altLang="zh-CN" dirty="0">
              <a:solidFill>
                <a:schemeClr val="bg1"/>
              </a:solidFill>
            </a:endParaRPr>
          </a:p>
          <a:p>
            <a:endParaRPr lang="en-US" altLang="zh-CN" dirty="0">
              <a:solidFill>
                <a:schemeClr val="bg1"/>
              </a:solidFill>
            </a:endParaRPr>
          </a:p>
        </p:txBody>
      </p:sp>
      <p:sp>
        <p:nvSpPr>
          <p:cNvPr id="2" name="文本框 1"/>
          <p:cNvSpPr txBox="1"/>
          <p:nvPr/>
        </p:nvSpPr>
        <p:spPr>
          <a:xfrm>
            <a:off x="5868860" y="2992079"/>
            <a:ext cx="5200650" cy="521970"/>
          </a:xfrm>
          <a:prstGeom prst="rect">
            <a:avLst/>
          </a:prstGeom>
          <a:noFill/>
        </p:spPr>
        <p:txBody>
          <a:bodyPr wrap="square" rtlCol="0">
            <a:spAutoFit/>
          </a:bodyPr>
          <a:p>
            <a:pPr algn="ctr"/>
            <a:r>
              <a:rPr lang="zh-CN" altLang="en-US" sz="2800" b="1" dirty="0">
                <a:solidFill>
                  <a:schemeClr val="accent2"/>
                </a:solidFill>
              </a:rPr>
              <a:t>系统盈利效益</a:t>
            </a:r>
            <a:endParaRPr lang="zh-CN" altLang="en-US" sz="2800" b="1" dirty="0">
              <a:solidFill>
                <a:schemeClr val="accent2"/>
              </a:solidFill>
            </a:endParaRPr>
          </a:p>
        </p:txBody>
      </p:sp>
      <p:sp>
        <p:nvSpPr>
          <p:cNvPr id="18" name="文本框 17"/>
          <p:cNvSpPr txBox="1"/>
          <p:nvPr/>
        </p:nvSpPr>
        <p:spPr>
          <a:xfrm>
            <a:off x="5868860" y="3642780"/>
            <a:ext cx="4988386" cy="36830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solidFill>
                  <a:schemeClr val="bg1"/>
                </a:solidFill>
              </a:rPr>
              <a:t>       </a:t>
            </a:r>
            <a:r>
              <a:rPr lang="zh-CN" altLang="en-US" dirty="0">
                <a:solidFill>
                  <a:schemeClr val="bg1"/>
                </a:solidFill>
              </a:rPr>
              <a:t>本项目是非盈利性</a:t>
            </a:r>
            <a:r>
              <a:rPr lang="zh-CN" altLang="en-US" dirty="0">
                <a:solidFill>
                  <a:schemeClr val="bg1"/>
                </a:solidFill>
              </a:rPr>
              <a:t>的</a:t>
            </a:r>
            <a:r>
              <a:rPr lang="en-US" altLang="zh-CN" dirty="0">
                <a:solidFill>
                  <a:schemeClr val="bg1"/>
                </a:solidFill>
              </a:rPr>
              <a:t>  </a:t>
            </a:r>
            <a:endParaRPr lang="en-US" altLang="zh-CN" dirty="0">
              <a:solidFill>
                <a:schemeClr val="bg1"/>
              </a:solidFill>
            </a:endParaRPr>
          </a:p>
        </p:txBody>
      </p:sp>
      <p:sp>
        <p:nvSpPr>
          <p:cNvPr id="19" name="文本框 18"/>
          <p:cNvSpPr txBox="1"/>
          <p:nvPr/>
        </p:nvSpPr>
        <p:spPr>
          <a:xfrm>
            <a:off x="2014220" y="3237230"/>
            <a:ext cx="2214880" cy="583565"/>
          </a:xfrm>
          <a:prstGeom prst="rect">
            <a:avLst/>
          </a:prstGeom>
          <a:noFill/>
        </p:spPr>
        <p:txBody>
          <a:bodyPr wrap="none" rtlCol="0">
            <a:spAutoFit/>
          </a:bodyPr>
          <a:p>
            <a:r>
              <a:rPr lang="zh-CN" altLang="en-US" sz="3200">
                <a:solidFill>
                  <a:schemeClr val="accent1">
                    <a:lumMod val="75000"/>
                  </a:schemeClr>
                </a:solidFill>
              </a:rPr>
              <a:t>经济可行性</a:t>
            </a:r>
            <a:endParaRPr lang="zh-CN" altLang="en-US" sz="3200">
              <a:solidFill>
                <a:schemeClr val="accent1">
                  <a:lumMod val="75000"/>
                </a:schemeClr>
              </a:solidFill>
            </a:endParaRPr>
          </a:p>
        </p:txBody>
      </p:sp>
      <p:sp>
        <p:nvSpPr>
          <p:cNvPr id="100" name="文本框 99"/>
          <p:cNvSpPr txBox="1"/>
          <p:nvPr/>
        </p:nvSpPr>
        <p:spPr>
          <a:xfrm>
            <a:off x="3556000" y="2178367"/>
            <a:ext cx="5080000" cy="306705"/>
          </a:xfrm>
          <a:prstGeom prst="rect">
            <a:avLst/>
          </a:prstGeom>
          <a:noFill/>
          <a:ln w="9525">
            <a:noFill/>
          </a:ln>
        </p:spPr>
        <p:txBody>
          <a:bodyPr>
            <a:spAutoFit/>
          </a:bodyPr>
          <a:p>
            <a:pPr indent="0"/>
            <a:r>
              <a:rPr lang="en-US" sz="1400" b="1">
                <a:latin typeface="宋体" panose="02010600030101010101" pitchFamily="2" charset="-122"/>
                <a:cs typeface="Times New Roman" panose="02020603050405020304" charset="0"/>
              </a:rPr>
              <a:t> </a:t>
            </a:r>
            <a:endParaRPr lang="zh-CN" altLang="en-US"/>
          </a:p>
        </p:txBody>
      </p:sp>
      <p:graphicFrame>
        <p:nvGraphicFramePr>
          <p:cNvPr id="20" name="表格 19"/>
          <p:cNvGraphicFramePr/>
          <p:nvPr/>
        </p:nvGraphicFramePr>
        <p:xfrm>
          <a:off x="4782820" y="1817052"/>
          <a:ext cx="5001260" cy="0"/>
        </p:xfrm>
        <a:graphic>
          <a:graphicData uri="http://schemas.openxmlformats.org/drawingml/2006/table">
            <a:tbl>
              <a:tblPr firstRow="1" bandRow="1">
                <a:tableStyleId>{5940675A-B579-460E-94D1-54222C63F5DA}</a:tableStyleId>
              </a:tblPr>
              <a:tblGrid>
                <a:gridCol w="1668463"/>
                <a:gridCol w="1658937"/>
                <a:gridCol w="1673225"/>
              </a:tblGrid>
              <a:tr h="0">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种类\数据</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数量</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费用（元）</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服务器</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2台</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40000</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PC机</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10台</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60000</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网线、光纤</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若干</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2000</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交换机</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2台</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6000</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机柜</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1件</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500</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其他辅助设备</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若干</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3000</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杂用材料</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若干</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1000</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通讯设备</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10部</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10000</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房屋租用</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2间</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8000</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安全设施</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若干</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2000</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gridSpan="2">
                  <a:txBody>
                    <a:bodyPr/>
                    <a:p>
                      <a:pPr indent="0" algn="ctr">
                        <a:buNone/>
                      </a:pPr>
                      <a:r>
                        <a:rPr lang="en-US" sz="1200" b="1">
                          <a:latin typeface="宋体" panose="02010600030101010101" pitchFamily="2" charset="-122"/>
                          <a:ea typeface="宋体" panose="02010600030101010101" pitchFamily="2" charset="-122"/>
                          <a:cs typeface="宋体" panose="02010600030101010101" pitchFamily="2" charset="-122"/>
                        </a:rPr>
                        <a:t>总计</a:t>
                      </a:r>
                      <a:endParaRPr lang="en-US" altLang="en-US" sz="12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132500</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bl>
          </a:graphicData>
        </a:graphic>
      </p:graphicFrame>
      <p:graphicFrame>
        <p:nvGraphicFramePr>
          <p:cNvPr id="21" name="表格 20"/>
          <p:cNvGraphicFramePr/>
          <p:nvPr/>
        </p:nvGraphicFramePr>
        <p:xfrm>
          <a:off x="4782503" y="4381500"/>
          <a:ext cx="5000625" cy="182880"/>
        </p:xfrm>
        <a:graphic>
          <a:graphicData uri="http://schemas.openxmlformats.org/drawingml/2006/table">
            <a:tbl>
              <a:tblPr firstRow="1" bandRow="1">
                <a:tableStyleId>{5940675A-B579-460E-94D1-54222C63F5DA}</a:tableStyleId>
              </a:tblPr>
              <a:tblGrid>
                <a:gridCol w="1700213"/>
                <a:gridCol w="1641475"/>
                <a:gridCol w="1658937"/>
              </a:tblGrid>
              <a:tr h="182880">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系统名称\数据</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数量</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费用（元）</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SQL Server 2005工作组版</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10用户类型</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21500</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Windows XP</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10套</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6999</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Windows Server2016</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5用户类型</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3999</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MyEclipse Professional</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10套/年</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4770</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r h="0">
                <a:tc gridSpan="2">
                  <a:txBody>
                    <a:bodyPr/>
                    <a:p>
                      <a:pPr indent="0" algn="ctr">
                        <a:buNone/>
                      </a:pPr>
                      <a:r>
                        <a:rPr lang="en-US" sz="1200" b="1">
                          <a:latin typeface="宋体" panose="02010600030101010101" pitchFamily="2" charset="-122"/>
                          <a:ea typeface="宋体" panose="02010600030101010101" pitchFamily="2" charset="-122"/>
                          <a:cs typeface="宋体" panose="02010600030101010101" pitchFamily="2" charset="-122"/>
                        </a:rPr>
                        <a:t>总计</a:t>
                      </a:r>
                      <a:endParaRPr lang="en-US" altLang="en-US" sz="12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a:txBody>
                    <a:bodyPr/>
                    <a:p>
                      <a:pPr indent="0" algn="ctr">
                        <a:buNone/>
                      </a:pPr>
                      <a:r>
                        <a:rPr lang="en-US" sz="1200" b="0">
                          <a:latin typeface="宋体" panose="02010600030101010101" pitchFamily="2" charset="-122"/>
                          <a:ea typeface="宋体" panose="02010600030101010101" pitchFamily="2" charset="-122"/>
                          <a:cs typeface="宋体" panose="02010600030101010101" pitchFamily="2" charset="-122"/>
                        </a:rPr>
                        <a:t>37268</a:t>
                      </a:r>
                      <a:endParaRPr lang="en-US" altLang="en-US" sz="1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bg1"/>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45067"/>
            <a:ext cx="5200650" cy="521970"/>
          </a:xfrm>
          <a:prstGeom prst="rect">
            <a:avLst/>
          </a:prstGeom>
          <a:noFill/>
        </p:spPr>
        <p:txBody>
          <a:bodyPr wrap="square" rtlCol="0">
            <a:spAutoFit/>
          </a:bodyPr>
          <a:lstStyle/>
          <a:p>
            <a:pPr algn="ctr"/>
            <a:r>
              <a:rPr lang="zh-CN" altLang="en-US" sz="2800" b="1" dirty="0">
                <a:solidFill>
                  <a:schemeClr val="accent2"/>
                </a:solidFill>
              </a:rPr>
              <a:t>需求规格说明</a:t>
            </a:r>
            <a:endParaRPr lang="zh-CN" altLang="en-US" sz="2800" b="1" dirty="0">
              <a:solidFill>
                <a:schemeClr val="accent2"/>
              </a:solidFill>
            </a:endParaRPr>
          </a:p>
        </p:txBody>
      </p:sp>
      <p:sp>
        <p:nvSpPr>
          <p:cNvPr id="6" name="文本框 5"/>
          <p:cNvSpPr txBox="1"/>
          <p:nvPr/>
        </p:nvSpPr>
        <p:spPr>
          <a:xfrm>
            <a:off x="3049460" y="960119"/>
            <a:ext cx="8639620" cy="92202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dirty="0">
                <a:solidFill>
                  <a:schemeClr val="bg1"/>
                </a:solidFill>
              </a:rPr>
              <a:t>需求规格说明书是需求分析的产物，它是软件系统生存期中软件定义阶段的最后一个步骤。作为整个软件开发过程的指南，也是软件开发人员开发出符合用户要求的软件的基础。</a:t>
            </a:r>
            <a:endParaRPr dirty="0">
              <a:solidFill>
                <a:schemeClr val="bg1"/>
              </a:solidFill>
            </a:endParaRPr>
          </a:p>
        </p:txBody>
      </p:sp>
      <p:sp>
        <p:nvSpPr>
          <p:cNvPr id="7" name="Rectangle 20"/>
          <p:cNvSpPr/>
          <p:nvPr/>
        </p:nvSpPr>
        <p:spPr>
          <a:xfrm flipH="1">
            <a:off x="0" y="2256723"/>
            <a:ext cx="12192000" cy="2667957"/>
          </a:xfrm>
          <a:prstGeom prst="rect">
            <a:avLst/>
          </a:pr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000" dirty="0"/>
          </a:p>
        </p:txBody>
      </p:sp>
      <p:sp>
        <p:nvSpPr>
          <p:cNvPr id="8" name="Content Placeholder 2"/>
          <p:cNvSpPr txBox="1"/>
          <p:nvPr/>
        </p:nvSpPr>
        <p:spPr>
          <a:xfrm>
            <a:off x="1755079" y="3833368"/>
            <a:ext cx="1829200" cy="73415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solidFill>
                  <a:schemeClr val="tx1"/>
                </a:solidFill>
              </a:rPr>
              <a:t>系统功能</a:t>
            </a:r>
            <a:endParaRPr lang="en-US" sz="2000" b="1" dirty="0">
              <a:solidFill>
                <a:schemeClr val="tx1"/>
              </a:solidFill>
            </a:endParaRPr>
          </a:p>
          <a:p>
            <a:pPr marL="0" indent="0" algn="ctr">
              <a:buFont typeface="Arial" panose="020B0604020202020204" pitchFamily="34" charset="0"/>
              <a:buNone/>
            </a:pPr>
            <a:endParaRPr lang="en-US" sz="1100" dirty="0">
              <a:solidFill>
                <a:schemeClr val="bg1"/>
              </a:solidFill>
            </a:endParaRPr>
          </a:p>
        </p:txBody>
      </p:sp>
      <p:sp>
        <p:nvSpPr>
          <p:cNvPr id="11" name="Content Placeholder 2"/>
          <p:cNvSpPr txBox="1"/>
          <p:nvPr/>
        </p:nvSpPr>
        <p:spPr>
          <a:xfrm>
            <a:off x="4962021" y="3833368"/>
            <a:ext cx="1854327" cy="73415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2000" b="1" dirty="0">
                <a:solidFill>
                  <a:schemeClr val="tx1"/>
                </a:solidFill>
              </a:rPr>
              <a:t>数据流图</a:t>
            </a:r>
            <a:endParaRPr lang="en-US" sz="2000" b="1" dirty="0">
              <a:solidFill>
                <a:schemeClr val="tx1"/>
              </a:solidFill>
            </a:endParaRPr>
          </a:p>
          <a:p>
            <a:pPr marL="0" indent="0" algn="ctr">
              <a:buFont typeface="Arial" panose="020B0604020202020204" pitchFamily="34" charset="0"/>
              <a:buNone/>
            </a:pPr>
            <a:endParaRPr lang="en-US" sz="1100" dirty="0">
              <a:solidFill>
                <a:schemeClr val="bg1"/>
              </a:solidFill>
            </a:endParaRPr>
          </a:p>
        </p:txBody>
      </p:sp>
      <p:sp>
        <p:nvSpPr>
          <p:cNvPr id="12" name="Content Placeholder 2"/>
          <p:cNvSpPr txBox="1"/>
          <p:nvPr/>
        </p:nvSpPr>
        <p:spPr>
          <a:xfrm>
            <a:off x="8057816" y="3833369"/>
            <a:ext cx="1865881" cy="73415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2000" b="1" dirty="0">
                <a:solidFill>
                  <a:schemeClr val="tx1"/>
                </a:solidFill>
              </a:rPr>
              <a:t>数据字典</a:t>
            </a:r>
            <a:endParaRPr lang="en-US" sz="2000" b="1" dirty="0">
              <a:solidFill>
                <a:schemeClr val="tx1"/>
              </a:solidFill>
            </a:endParaRPr>
          </a:p>
          <a:p>
            <a:pPr marL="0" indent="0" algn="ctr">
              <a:buFont typeface="Arial" panose="020B0604020202020204" pitchFamily="34" charset="0"/>
              <a:buNone/>
            </a:pPr>
            <a:endParaRPr lang="en-US" sz="1100" dirty="0">
              <a:solidFill>
                <a:schemeClr val="bg1"/>
              </a:solidFill>
            </a:endParaRPr>
          </a:p>
        </p:txBody>
      </p:sp>
      <p:grpSp>
        <p:nvGrpSpPr>
          <p:cNvPr id="13" name="组合 12"/>
          <p:cNvGrpSpPr/>
          <p:nvPr/>
        </p:nvGrpSpPr>
        <p:grpSpPr>
          <a:xfrm>
            <a:off x="2263140" y="2691130"/>
            <a:ext cx="7197725" cy="845185"/>
            <a:chOff x="2323189" y="2451790"/>
            <a:chExt cx="7489698" cy="845280"/>
          </a:xfrm>
          <a:solidFill>
            <a:schemeClr val="bg1"/>
          </a:solidFill>
        </p:grpSpPr>
        <p:sp>
          <p:nvSpPr>
            <p:cNvPr id="14" name="Freeform 7"/>
            <p:cNvSpPr>
              <a:spLocks noEditPoints="1"/>
            </p:cNvSpPr>
            <p:nvPr/>
          </p:nvSpPr>
          <p:spPr bwMode="auto">
            <a:xfrm>
              <a:off x="2323189" y="2451790"/>
              <a:ext cx="845907" cy="845280"/>
            </a:xfrm>
            <a:custGeom>
              <a:avLst/>
              <a:gdLst>
                <a:gd name="T0" fmla="*/ 347 w 376"/>
                <a:gd name="T1" fmla="*/ 284 h 376"/>
                <a:gd name="T2" fmla="*/ 347 w 376"/>
                <a:gd name="T3" fmla="*/ 238 h 376"/>
                <a:gd name="T4" fmla="*/ 278 w 376"/>
                <a:gd name="T5" fmla="*/ 169 h 376"/>
                <a:gd name="T6" fmla="*/ 238 w 376"/>
                <a:gd name="T7" fmla="*/ 169 h 376"/>
                <a:gd name="T8" fmla="*/ 207 w 376"/>
                <a:gd name="T9" fmla="*/ 148 h 376"/>
                <a:gd name="T10" fmla="*/ 207 w 376"/>
                <a:gd name="T11" fmla="*/ 92 h 376"/>
                <a:gd name="T12" fmla="*/ 236 w 376"/>
                <a:gd name="T13" fmla="*/ 48 h 376"/>
                <a:gd name="T14" fmla="*/ 188 w 376"/>
                <a:gd name="T15" fmla="*/ 0 h 376"/>
                <a:gd name="T16" fmla="*/ 140 w 376"/>
                <a:gd name="T17" fmla="*/ 48 h 376"/>
                <a:gd name="T18" fmla="*/ 169 w 376"/>
                <a:gd name="T19" fmla="*/ 92 h 376"/>
                <a:gd name="T20" fmla="*/ 169 w 376"/>
                <a:gd name="T21" fmla="*/ 148 h 376"/>
                <a:gd name="T22" fmla="*/ 138 w 376"/>
                <a:gd name="T23" fmla="*/ 169 h 376"/>
                <a:gd name="T24" fmla="*/ 98 w 376"/>
                <a:gd name="T25" fmla="*/ 169 h 376"/>
                <a:gd name="T26" fmla="*/ 29 w 376"/>
                <a:gd name="T27" fmla="*/ 238 h 376"/>
                <a:gd name="T28" fmla="*/ 29 w 376"/>
                <a:gd name="T29" fmla="*/ 284 h 376"/>
                <a:gd name="T30" fmla="*/ 0 w 376"/>
                <a:gd name="T31" fmla="*/ 328 h 376"/>
                <a:gd name="T32" fmla="*/ 48 w 376"/>
                <a:gd name="T33" fmla="*/ 376 h 376"/>
                <a:gd name="T34" fmla="*/ 96 w 376"/>
                <a:gd name="T35" fmla="*/ 328 h 376"/>
                <a:gd name="T36" fmla="*/ 67 w 376"/>
                <a:gd name="T37" fmla="*/ 284 h 376"/>
                <a:gd name="T38" fmla="*/ 67 w 376"/>
                <a:gd name="T39" fmla="*/ 238 h 376"/>
                <a:gd name="T40" fmla="*/ 98 w 376"/>
                <a:gd name="T41" fmla="*/ 207 h 376"/>
                <a:gd name="T42" fmla="*/ 138 w 376"/>
                <a:gd name="T43" fmla="*/ 207 h 376"/>
                <a:gd name="T44" fmla="*/ 169 w 376"/>
                <a:gd name="T45" fmla="*/ 202 h 376"/>
                <a:gd name="T46" fmla="*/ 169 w 376"/>
                <a:gd name="T47" fmla="*/ 284 h 376"/>
                <a:gd name="T48" fmla="*/ 140 w 376"/>
                <a:gd name="T49" fmla="*/ 328 h 376"/>
                <a:gd name="T50" fmla="*/ 188 w 376"/>
                <a:gd name="T51" fmla="*/ 376 h 376"/>
                <a:gd name="T52" fmla="*/ 236 w 376"/>
                <a:gd name="T53" fmla="*/ 328 h 376"/>
                <a:gd name="T54" fmla="*/ 207 w 376"/>
                <a:gd name="T55" fmla="*/ 284 h 376"/>
                <a:gd name="T56" fmla="*/ 207 w 376"/>
                <a:gd name="T57" fmla="*/ 202 h 376"/>
                <a:gd name="T58" fmla="*/ 238 w 376"/>
                <a:gd name="T59" fmla="*/ 207 h 376"/>
                <a:gd name="T60" fmla="*/ 278 w 376"/>
                <a:gd name="T61" fmla="*/ 207 h 376"/>
                <a:gd name="T62" fmla="*/ 309 w 376"/>
                <a:gd name="T63" fmla="*/ 238 h 376"/>
                <a:gd name="T64" fmla="*/ 309 w 376"/>
                <a:gd name="T65" fmla="*/ 284 h 376"/>
                <a:gd name="T66" fmla="*/ 280 w 376"/>
                <a:gd name="T67" fmla="*/ 328 h 376"/>
                <a:gd name="T68" fmla="*/ 328 w 376"/>
                <a:gd name="T69" fmla="*/ 376 h 376"/>
                <a:gd name="T70" fmla="*/ 376 w 376"/>
                <a:gd name="T71" fmla="*/ 328 h 376"/>
                <a:gd name="T72" fmla="*/ 347 w 376"/>
                <a:gd name="T73" fmla="*/ 284 h 376"/>
                <a:gd name="T74" fmla="*/ 75 w 376"/>
                <a:gd name="T75" fmla="*/ 328 h 376"/>
                <a:gd name="T76" fmla="*/ 48 w 376"/>
                <a:gd name="T77" fmla="*/ 356 h 376"/>
                <a:gd name="T78" fmla="*/ 20 w 376"/>
                <a:gd name="T79" fmla="*/ 328 h 376"/>
                <a:gd name="T80" fmla="*/ 48 w 376"/>
                <a:gd name="T81" fmla="*/ 300 h 376"/>
                <a:gd name="T82" fmla="*/ 75 w 376"/>
                <a:gd name="T83" fmla="*/ 328 h 376"/>
                <a:gd name="T84" fmla="*/ 160 w 376"/>
                <a:gd name="T85" fmla="*/ 48 h 376"/>
                <a:gd name="T86" fmla="*/ 188 w 376"/>
                <a:gd name="T87" fmla="*/ 20 h 376"/>
                <a:gd name="T88" fmla="*/ 215 w 376"/>
                <a:gd name="T89" fmla="*/ 48 h 376"/>
                <a:gd name="T90" fmla="*/ 188 w 376"/>
                <a:gd name="T91" fmla="*/ 76 h 376"/>
                <a:gd name="T92" fmla="*/ 160 w 376"/>
                <a:gd name="T93" fmla="*/ 48 h 376"/>
                <a:gd name="T94" fmla="*/ 215 w 376"/>
                <a:gd name="T95" fmla="*/ 328 h 376"/>
                <a:gd name="T96" fmla="*/ 188 w 376"/>
                <a:gd name="T97" fmla="*/ 356 h 376"/>
                <a:gd name="T98" fmla="*/ 160 w 376"/>
                <a:gd name="T99" fmla="*/ 328 h 376"/>
                <a:gd name="T100" fmla="*/ 188 w 376"/>
                <a:gd name="T101" fmla="*/ 300 h 376"/>
                <a:gd name="T102" fmla="*/ 215 w 376"/>
                <a:gd name="T103" fmla="*/ 328 h 376"/>
                <a:gd name="T104" fmla="*/ 328 w 376"/>
                <a:gd name="T105" fmla="*/ 356 h 376"/>
                <a:gd name="T106" fmla="*/ 300 w 376"/>
                <a:gd name="T107" fmla="*/ 328 h 376"/>
                <a:gd name="T108" fmla="*/ 328 w 376"/>
                <a:gd name="T109" fmla="*/ 300 h 376"/>
                <a:gd name="T110" fmla="*/ 355 w 376"/>
                <a:gd name="T111" fmla="*/ 328 h 376"/>
                <a:gd name="T112" fmla="*/ 328 w 376"/>
                <a:gd name="T113" fmla="*/ 35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grp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4400" b="1" dirty="0"/>
            </a:p>
          </p:txBody>
        </p:sp>
        <p:sp>
          <p:nvSpPr>
            <p:cNvPr id="17" name="Freeform 22"/>
            <p:cNvSpPr>
              <a:spLocks noEditPoints="1"/>
            </p:cNvSpPr>
            <p:nvPr/>
          </p:nvSpPr>
          <p:spPr bwMode="auto">
            <a:xfrm>
              <a:off x="5750634" y="2575277"/>
              <a:ext cx="691120" cy="689684"/>
            </a:xfrm>
            <a:custGeom>
              <a:avLst/>
              <a:gdLst>
                <a:gd name="T0" fmla="*/ 287 w 316"/>
                <a:gd name="T1" fmla="*/ 29 h 316"/>
                <a:gd name="T2" fmla="*/ 236 w 316"/>
                <a:gd name="T3" fmla="*/ 4 h 316"/>
                <a:gd name="T4" fmla="*/ 135 w 316"/>
                <a:gd name="T5" fmla="*/ 105 h 316"/>
                <a:gd name="T6" fmla="*/ 20 w 316"/>
                <a:gd name="T7" fmla="*/ 221 h 316"/>
                <a:gd name="T8" fmla="*/ 0 w 316"/>
                <a:gd name="T9" fmla="*/ 316 h 316"/>
                <a:gd name="T10" fmla="*/ 95 w 316"/>
                <a:gd name="T11" fmla="*/ 296 h 316"/>
                <a:gd name="T12" fmla="*/ 210 w 316"/>
                <a:gd name="T13" fmla="*/ 180 h 316"/>
                <a:gd name="T14" fmla="*/ 312 w 316"/>
                <a:gd name="T15" fmla="*/ 79 h 316"/>
                <a:gd name="T16" fmla="*/ 287 w 316"/>
                <a:gd name="T17" fmla="*/ 29 h 316"/>
                <a:gd name="T18" fmla="*/ 89 w 316"/>
                <a:gd name="T19" fmla="*/ 284 h 316"/>
                <a:gd name="T20" fmla="*/ 57 w 316"/>
                <a:gd name="T21" fmla="*/ 291 h 316"/>
                <a:gd name="T22" fmla="*/ 43 w 316"/>
                <a:gd name="T23" fmla="*/ 273 h 316"/>
                <a:gd name="T24" fmla="*/ 24 w 316"/>
                <a:gd name="T25" fmla="*/ 259 h 316"/>
                <a:gd name="T26" fmla="*/ 31 w 316"/>
                <a:gd name="T27" fmla="*/ 226 h 316"/>
                <a:gd name="T28" fmla="*/ 41 w 316"/>
                <a:gd name="T29" fmla="*/ 217 h 316"/>
                <a:gd name="T30" fmla="*/ 78 w 316"/>
                <a:gd name="T31" fmla="*/ 237 h 316"/>
                <a:gd name="T32" fmla="*/ 99 w 316"/>
                <a:gd name="T33" fmla="*/ 275 h 316"/>
                <a:gd name="T34" fmla="*/ 89 w 316"/>
                <a:gd name="T35" fmla="*/ 284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6" h="316">
                  <a:moveTo>
                    <a:pt x="287" y="29"/>
                  </a:moveTo>
                  <a:cubicBezTo>
                    <a:pt x="258" y="0"/>
                    <a:pt x="236" y="4"/>
                    <a:pt x="236" y="4"/>
                  </a:cubicBezTo>
                  <a:cubicBezTo>
                    <a:pt x="135" y="105"/>
                    <a:pt x="135" y="105"/>
                    <a:pt x="135" y="105"/>
                  </a:cubicBezTo>
                  <a:cubicBezTo>
                    <a:pt x="20" y="221"/>
                    <a:pt x="20" y="221"/>
                    <a:pt x="20" y="221"/>
                  </a:cubicBezTo>
                  <a:cubicBezTo>
                    <a:pt x="0" y="316"/>
                    <a:pt x="0" y="316"/>
                    <a:pt x="0" y="316"/>
                  </a:cubicBezTo>
                  <a:cubicBezTo>
                    <a:pt x="95" y="296"/>
                    <a:pt x="95" y="296"/>
                    <a:pt x="95" y="296"/>
                  </a:cubicBezTo>
                  <a:cubicBezTo>
                    <a:pt x="210" y="180"/>
                    <a:pt x="210" y="180"/>
                    <a:pt x="210" y="180"/>
                  </a:cubicBezTo>
                  <a:cubicBezTo>
                    <a:pt x="312" y="79"/>
                    <a:pt x="312" y="79"/>
                    <a:pt x="312" y="79"/>
                  </a:cubicBezTo>
                  <a:cubicBezTo>
                    <a:pt x="312" y="79"/>
                    <a:pt x="316" y="58"/>
                    <a:pt x="287" y="29"/>
                  </a:cubicBezTo>
                  <a:close/>
                  <a:moveTo>
                    <a:pt x="89" y="284"/>
                  </a:moveTo>
                  <a:cubicBezTo>
                    <a:pt x="57" y="291"/>
                    <a:pt x="57" y="291"/>
                    <a:pt x="57" y="291"/>
                  </a:cubicBezTo>
                  <a:cubicBezTo>
                    <a:pt x="54" y="285"/>
                    <a:pt x="50" y="280"/>
                    <a:pt x="43" y="273"/>
                  </a:cubicBezTo>
                  <a:cubicBezTo>
                    <a:pt x="36" y="266"/>
                    <a:pt x="30" y="262"/>
                    <a:pt x="24" y="259"/>
                  </a:cubicBezTo>
                  <a:cubicBezTo>
                    <a:pt x="31" y="226"/>
                    <a:pt x="31" y="226"/>
                    <a:pt x="31" y="226"/>
                  </a:cubicBezTo>
                  <a:cubicBezTo>
                    <a:pt x="41" y="217"/>
                    <a:pt x="41" y="217"/>
                    <a:pt x="41" y="217"/>
                  </a:cubicBezTo>
                  <a:cubicBezTo>
                    <a:pt x="41" y="217"/>
                    <a:pt x="58" y="217"/>
                    <a:pt x="78" y="237"/>
                  </a:cubicBezTo>
                  <a:cubicBezTo>
                    <a:pt x="98" y="257"/>
                    <a:pt x="99" y="275"/>
                    <a:pt x="99" y="275"/>
                  </a:cubicBezTo>
                  <a:lnTo>
                    <a:pt x="89" y="284"/>
                  </a:lnTo>
                  <a:close/>
                </a:path>
              </a:pathLst>
            </a:custGeom>
            <a:grp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4400" b="1" dirty="0"/>
            </a:p>
          </p:txBody>
        </p:sp>
        <p:sp>
          <p:nvSpPr>
            <p:cNvPr id="18" name="Freeform 27"/>
            <p:cNvSpPr>
              <a:spLocks noEditPoints="1"/>
            </p:cNvSpPr>
            <p:nvPr/>
          </p:nvSpPr>
          <p:spPr bwMode="auto">
            <a:xfrm>
              <a:off x="8833927" y="2524878"/>
              <a:ext cx="978960" cy="699040"/>
            </a:xfrm>
            <a:custGeom>
              <a:avLst/>
              <a:gdLst>
                <a:gd name="T0" fmla="*/ 392 w 392"/>
                <a:gd name="T1" fmla="*/ 40 h 280"/>
                <a:gd name="T2" fmla="*/ 392 w 392"/>
                <a:gd name="T3" fmla="*/ 16 h 280"/>
                <a:gd name="T4" fmla="*/ 376 w 392"/>
                <a:gd name="T5" fmla="*/ 0 h 280"/>
                <a:gd name="T6" fmla="*/ 16 w 392"/>
                <a:gd name="T7" fmla="*/ 0 h 280"/>
                <a:gd name="T8" fmla="*/ 0 w 392"/>
                <a:gd name="T9" fmla="*/ 16 h 280"/>
                <a:gd name="T10" fmla="*/ 0 w 392"/>
                <a:gd name="T11" fmla="*/ 40 h 280"/>
                <a:gd name="T12" fmla="*/ 40 w 392"/>
                <a:gd name="T13" fmla="*/ 40 h 280"/>
                <a:gd name="T14" fmla="*/ 40 w 392"/>
                <a:gd name="T15" fmla="*/ 80 h 280"/>
                <a:gd name="T16" fmla="*/ 0 w 392"/>
                <a:gd name="T17" fmla="*/ 80 h 280"/>
                <a:gd name="T18" fmla="*/ 0 w 392"/>
                <a:gd name="T19" fmla="*/ 120 h 280"/>
                <a:gd name="T20" fmla="*/ 40 w 392"/>
                <a:gd name="T21" fmla="*/ 120 h 280"/>
                <a:gd name="T22" fmla="*/ 40 w 392"/>
                <a:gd name="T23" fmla="*/ 160 h 280"/>
                <a:gd name="T24" fmla="*/ 0 w 392"/>
                <a:gd name="T25" fmla="*/ 160 h 280"/>
                <a:gd name="T26" fmla="*/ 0 w 392"/>
                <a:gd name="T27" fmla="*/ 200 h 280"/>
                <a:gd name="T28" fmla="*/ 40 w 392"/>
                <a:gd name="T29" fmla="*/ 200 h 280"/>
                <a:gd name="T30" fmla="*/ 40 w 392"/>
                <a:gd name="T31" fmla="*/ 240 h 280"/>
                <a:gd name="T32" fmla="*/ 0 w 392"/>
                <a:gd name="T33" fmla="*/ 240 h 280"/>
                <a:gd name="T34" fmla="*/ 0 w 392"/>
                <a:gd name="T35" fmla="*/ 264 h 280"/>
                <a:gd name="T36" fmla="*/ 16 w 392"/>
                <a:gd name="T37" fmla="*/ 280 h 280"/>
                <a:gd name="T38" fmla="*/ 376 w 392"/>
                <a:gd name="T39" fmla="*/ 280 h 280"/>
                <a:gd name="T40" fmla="*/ 392 w 392"/>
                <a:gd name="T41" fmla="*/ 264 h 280"/>
                <a:gd name="T42" fmla="*/ 392 w 392"/>
                <a:gd name="T43" fmla="*/ 240 h 280"/>
                <a:gd name="T44" fmla="*/ 352 w 392"/>
                <a:gd name="T45" fmla="*/ 240 h 280"/>
                <a:gd name="T46" fmla="*/ 352 w 392"/>
                <a:gd name="T47" fmla="*/ 200 h 280"/>
                <a:gd name="T48" fmla="*/ 392 w 392"/>
                <a:gd name="T49" fmla="*/ 200 h 280"/>
                <a:gd name="T50" fmla="*/ 392 w 392"/>
                <a:gd name="T51" fmla="*/ 160 h 280"/>
                <a:gd name="T52" fmla="*/ 352 w 392"/>
                <a:gd name="T53" fmla="*/ 160 h 280"/>
                <a:gd name="T54" fmla="*/ 352 w 392"/>
                <a:gd name="T55" fmla="*/ 120 h 280"/>
                <a:gd name="T56" fmla="*/ 392 w 392"/>
                <a:gd name="T57" fmla="*/ 120 h 280"/>
                <a:gd name="T58" fmla="*/ 392 w 392"/>
                <a:gd name="T59" fmla="*/ 80 h 280"/>
                <a:gd name="T60" fmla="*/ 352 w 392"/>
                <a:gd name="T61" fmla="*/ 80 h 280"/>
                <a:gd name="T62" fmla="*/ 352 w 392"/>
                <a:gd name="T63" fmla="*/ 40 h 280"/>
                <a:gd name="T64" fmla="*/ 392 w 392"/>
                <a:gd name="T65" fmla="*/ 40 h 280"/>
                <a:gd name="T66" fmla="*/ 152 w 392"/>
                <a:gd name="T67" fmla="*/ 200 h 280"/>
                <a:gd name="T68" fmla="*/ 152 w 392"/>
                <a:gd name="T69" fmla="*/ 80 h 280"/>
                <a:gd name="T70" fmla="*/ 252 w 392"/>
                <a:gd name="T71" fmla="*/ 140 h 280"/>
                <a:gd name="T72" fmla="*/ 152 w 392"/>
                <a:gd name="T73" fmla="*/ 20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2" h="280">
                  <a:moveTo>
                    <a:pt x="392" y="40"/>
                  </a:moveTo>
                  <a:cubicBezTo>
                    <a:pt x="392" y="16"/>
                    <a:pt x="392" y="16"/>
                    <a:pt x="392" y="16"/>
                  </a:cubicBezTo>
                  <a:cubicBezTo>
                    <a:pt x="392" y="7"/>
                    <a:pt x="385" y="0"/>
                    <a:pt x="376" y="0"/>
                  </a:cubicBezTo>
                  <a:cubicBezTo>
                    <a:pt x="16" y="0"/>
                    <a:pt x="16" y="0"/>
                    <a:pt x="16" y="0"/>
                  </a:cubicBezTo>
                  <a:cubicBezTo>
                    <a:pt x="7" y="0"/>
                    <a:pt x="0" y="7"/>
                    <a:pt x="0" y="16"/>
                  </a:cubicBezTo>
                  <a:cubicBezTo>
                    <a:pt x="0" y="40"/>
                    <a:pt x="0" y="40"/>
                    <a:pt x="0" y="40"/>
                  </a:cubicBezTo>
                  <a:cubicBezTo>
                    <a:pt x="40" y="40"/>
                    <a:pt x="40" y="40"/>
                    <a:pt x="40" y="40"/>
                  </a:cubicBezTo>
                  <a:cubicBezTo>
                    <a:pt x="40" y="80"/>
                    <a:pt x="40" y="80"/>
                    <a:pt x="40" y="80"/>
                  </a:cubicBezTo>
                  <a:cubicBezTo>
                    <a:pt x="0" y="80"/>
                    <a:pt x="0" y="80"/>
                    <a:pt x="0" y="80"/>
                  </a:cubicBezTo>
                  <a:cubicBezTo>
                    <a:pt x="0" y="120"/>
                    <a:pt x="0" y="120"/>
                    <a:pt x="0" y="120"/>
                  </a:cubicBezTo>
                  <a:cubicBezTo>
                    <a:pt x="40" y="120"/>
                    <a:pt x="40" y="120"/>
                    <a:pt x="40" y="120"/>
                  </a:cubicBezTo>
                  <a:cubicBezTo>
                    <a:pt x="40" y="160"/>
                    <a:pt x="40" y="160"/>
                    <a:pt x="40" y="160"/>
                  </a:cubicBezTo>
                  <a:cubicBezTo>
                    <a:pt x="0" y="160"/>
                    <a:pt x="0" y="160"/>
                    <a:pt x="0" y="160"/>
                  </a:cubicBezTo>
                  <a:cubicBezTo>
                    <a:pt x="0" y="200"/>
                    <a:pt x="0" y="200"/>
                    <a:pt x="0" y="200"/>
                  </a:cubicBezTo>
                  <a:cubicBezTo>
                    <a:pt x="40" y="200"/>
                    <a:pt x="40" y="200"/>
                    <a:pt x="40" y="200"/>
                  </a:cubicBezTo>
                  <a:cubicBezTo>
                    <a:pt x="40" y="240"/>
                    <a:pt x="40" y="240"/>
                    <a:pt x="40" y="240"/>
                  </a:cubicBezTo>
                  <a:cubicBezTo>
                    <a:pt x="0" y="240"/>
                    <a:pt x="0" y="240"/>
                    <a:pt x="0" y="240"/>
                  </a:cubicBezTo>
                  <a:cubicBezTo>
                    <a:pt x="0" y="264"/>
                    <a:pt x="0" y="264"/>
                    <a:pt x="0" y="264"/>
                  </a:cubicBezTo>
                  <a:cubicBezTo>
                    <a:pt x="0" y="273"/>
                    <a:pt x="7" y="280"/>
                    <a:pt x="16" y="280"/>
                  </a:cubicBezTo>
                  <a:cubicBezTo>
                    <a:pt x="376" y="280"/>
                    <a:pt x="376" y="280"/>
                    <a:pt x="376" y="280"/>
                  </a:cubicBezTo>
                  <a:cubicBezTo>
                    <a:pt x="385" y="280"/>
                    <a:pt x="392" y="273"/>
                    <a:pt x="392" y="264"/>
                  </a:cubicBezTo>
                  <a:cubicBezTo>
                    <a:pt x="392" y="240"/>
                    <a:pt x="392" y="240"/>
                    <a:pt x="392" y="240"/>
                  </a:cubicBezTo>
                  <a:cubicBezTo>
                    <a:pt x="352" y="240"/>
                    <a:pt x="352" y="240"/>
                    <a:pt x="352" y="240"/>
                  </a:cubicBezTo>
                  <a:cubicBezTo>
                    <a:pt x="352" y="200"/>
                    <a:pt x="352" y="200"/>
                    <a:pt x="352" y="200"/>
                  </a:cubicBezTo>
                  <a:cubicBezTo>
                    <a:pt x="392" y="200"/>
                    <a:pt x="392" y="200"/>
                    <a:pt x="392" y="200"/>
                  </a:cubicBezTo>
                  <a:cubicBezTo>
                    <a:pt x="392" y="160"/>
                    <a:pt x="392" y="160"/>
                    <a:pt x="392" y="160"/>
                  </a:cubicBezTo>
                  <a:cubicBezTo>
                    <a:pt x="352" y="160"/>
                    <a:pt x="352" y="160"/>
                    <a:pt x="352" y="160"/>
                  </a:cubicBezTo>
                  <a:cubicBezTo>
                    <a:pt x="352" y="120"/>
                    <a:pt x="352" y="120"/>
                    <a:pt x="352" y="120"/>
                  </a:cubicBezTo>
                  <a:cubicBezTo>
                    <a:pt x="392" y="120"/>
                    <a:pt x="392" y="120"/>
                    <a:pt x="392" y="120"/>
                  </a:cubicBezTo>
                  <a:cubicBezTo>
                    <a:pt x="392" y="80"/>
                    <a:pt x="392" y="80"/>
                    <a:pt x="392" y="80"/>
                  </a:cubicBezTo>
                  <a:cubicBezTo>
                    <a:pt x="352" y="80"/>
                    <a:pt x="352" y="80"/>
                    <a:pt x="352" y="80"/>
                  </a:cubicBezTo>
                  <a:cubicBezTo>
                    <a:pt x="352" y="40"/>
                    <a:pt x="352" y="40"/>
                    <a:pt x="352" y="40"/>
                  </a:cubicBezTo>
                  <a:lnTo>
                    <a:pt x="392" y="40"/>
                  </a:lnTo>
                  <a:close/>
                  <a:moveTo>
                    <a:pt x="152" y="200"/>
                  </a:moveTo>
                  <a:cubicBezTo>
                    <a:pt x="152" y="80"/>
                    <a:pt x="152" y="80"/>
                    <a:pt x="152" y="80"/>
                  </a:cubicBezTo>
                  <a:cubicBezTo>
                    <a:pt x="252" y="140"/>
                    <a:pt x="252" y="140"/>
                    <a:pt x="252" y="140"/>
                  </a:cubicBezTo>
                  <a:lnTo>
                    <a:pt x="152" y="200"/>
                  </a:lnTo>
                  <a:close/>
                </a:path>
              </a:pathLst>
            </a:custGeom>
            <a:grp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4400" b="1" dirty="0"/>
            </a:p>
          </p:txBody>
        </p:sp>
      </p:gr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rot="16200000">
            <a:off x="-2788624" y="792481"/>
            <a:ext cx="8594767" cy="5273039"/>
            <a:chOff x="1251204" y="190500"/>
            <a:chExt cx="9675114" cy="5935847"/>
          </a:xfrm>
        </p:grpSpPr>
        <p:sp>
          <p:nvSpPr>
            <p:cNvPr id="5" name="等腰三角形 4"/>
            <p:cNvSpPr/>
            <p:nvPr/>
          </p:nvSpPr>
          <p:spPr>
            <a:xfrm flipV="1">
              <a:off x="3489960" y="1463040"/>
              <a:ext cx="5212080" cy="4493172"/>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5"/>
            <p:cNvSpPr/>
            <p:nvPr/>
          </p:nvSpPr>
          <p:spPr>
            <a:xfrm flipH="1" flipV="1">
              <a:off x="1781860" y="2514600"/>
              <a:ext cx="2174444" cy="1874520"/>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p:nvSpPr>
          <p:spPr>
            <a:xfrm flipH="1">
              <a:off x="6308496" y="4489275"/>
              <a:ext cx="1701648" cy="146693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flipH="1">
              <a:off x="7717536" y="755694"/>
              <a:ext cx="1305816" cy="112570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flipH="1">
              <a:off x="8461247" y="2307020"/>
              <a:ext cx="992125" cy="85527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p:cNvSpPr/>
            <p:nvPr/>
          </p:nvSpPr>
          <p:spPr>
            <a:xfrm flipH="1">
              <a:off x="2668524" y="1170852"/>
              <a:ext cx="708052" cy="61038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p:cNvSpPr/>
            <p:nvPr/>
          </p:nvSpPr>
          <p:spPr>
            <a:xfrm flipH="1">
              <a:off x="1251204" y="2973508"/>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flipH="1" flipV="1">
              <a:off x="10334244" y="31623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p:cNvSpPr/>
            <p:nvPr/>
          </p:nvSpPr>
          <p:spPr>
            <a:xfrm flipH="1" flipV="1">
              <a:off x="3095244" y="5883820"/>
              <a:ext cx="281332" cy="24252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13"/>
            <p:cNvSpPr/>
            <p:nvPr/>
          </p:nvSpPr>
          <p:spPr>
            <a:xfrm flipH="1">
              <a:off x="9520121" y="774217"/>
              <a:ext cx="1168149" cy="1007024"/>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flipH="1" flipV="1">
              <a:off x="10531602" y="1905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14239" y="1851645"/>
            <a:ext cx="2496342" cy="3153410"/>
          </a:xfrm>
          <a:prstGeom prst="rect">
            <a:avLst/>
          </a:prstGeom>
          <a:noFill/>
        </p:spPr>
        <p:txBody>
          <a:bodyPr wrap="square" rtlCol="0">
            <a:spAutoFit/>
          </a:bodyPr>
          <a:lstStyle/>
          <a:p>
            <a:pPr algn="ctr"/>
            <a:r>
              <a:rPr lang="en-US" altLang="zh-CN" sz="19900" b="1" dirty="0">
                <a:solidFill>
                  <a:schemeClr val="bg1"/>
                </a:solidFill>
              </a:rPr>
              <a:t>1</a:t>
            </a:r>
            <a:endParaRPr lang="en-US" altLang="zh-CN" sz="19900" b="1" dirty="0">
              <a:solidFill>
                <a:schemeClr val="bg1"/>
              </a:solidFill>
            </a:endParaRPr>
          </a:p>
        </p:txBody>
      </p:sp>
      <p:sp>
        <p:nvSpPr>
          <p:cNvPr id="16" name="文本框 15"/>
          <p:cNvSpPr txBox="1"/>
          <p:nvPr/>
        </p:nvSpPr>
        <p:spPr>
          <a:xfrm>
            <a:off x="5948235" y="1460459"/>
            <a:ext cx="5200650" cy="521970"/>
          </a:xfrm>
          <a:prstGeom prst="rect">
            <a:avLst/>
          </a:prstGeom>
          <a:noFill/>
        </p:spPr>
        <p:txBody>
          <a:bodyPr wrap="square" rtlCol="0">
            <a:spAutoFit/>
          </a:bodyPr>
          <a:lstStyle/>
          <a:p>
            <a:r>
              <a:rPr lang="zh-CN" altLang="en-US" sz="2800" b="1" dirty="0">
                <a:solidFill>
                  <a:schemeClr val="accent2"/>
                </a:solidFill>
              </a:rPr>
              <a:t>系统功能</a:t>
            </a:r>
            <a:endParaRPr lang="zh-CN" altLang="en-US" sz="2800" b="1" dirty="0">
              <a:solidFill>
                <a:schemeClr val="accent2"/>
              </a:solidFill>
            </a:endParaRPr>
          </a:p>
        </p:txBody>
      </p:sp>
      <p:sp>
        <p:nvSpPr>
          <p:cNvPr id="17" name="文本框 16"/>
          <p:cNvSpPr txBox="1"/>
          <p:nvPr/>
        </p:nvSpPr>
        <p:spPr>
          <a:xfrm>
            <a:off x="5948235" y="2268005"/>
            <a:ext cx="4988386" cy="28613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solidFill>
                  <a:schemeClr val="bg1"/>
                </a:solidFill>
                <a:sym typeface="+mn-ea"/>
              </a:rPr>
              <a:t>图书预订系统的功能可以划分为如下几个部分：</a:t>
            </a:r>
            <a:endParaRPr lang="en-US" altLang="zh-CN" dirty="0">
              <a:solidFill>
                <a:schemeClr val="bg1"/>
              </a:solidFill>
            </a:endParaRPr>
          </a:p>
          <a:p>
            <a:r>
              <a:rPr lang="en-US" altLang="zh-CN" dirty="0">
                <a:solidFill>
                  <a:schemeClr val="bg1"/>
                </a:solidFill>
                <a:sym typeface="+mn-ea"/>
              </a:rPr>
              <a:t>1）系统帐户管理：主要是对系统用户进行管理，包括登陆、退出、操作记录等。</a:t>
            </a:r>
            <a:endParaRPr lang="en-US" altLang="zh-CN" dirty="0">
              <a:solidFill>
                <a:schemeClr val="bg1"/>
              </a:solidFill>
            </a:endParaRPr>
          </a:p>
          <a:p>
            <a:r>
              <a:rPr lang="en-US" altLang="zh-CN" dirty="0">
                <a:solidFill>
                  <a:schemeClr val="bg1"/>
                </a:solidFill>
                <a:sym typeface="+mn-ea"/>
              </a:rPr>
              <a:t>2）预订管理：提交订书单、审核订书单、开发票、登记订书纪录、返回领书单、修改和维护数据库中相应的表。</a:t>
            </a:r>
            <a:endParaRPr lang="en-US" altLang="zh-CN" dirty="0">
              <a:solidFill>
                <a:schemeClr val="bg1"/>
              </a:solidFill>
            </a:endParaRPr>
          </a:p>
          <a:p>
            <a:r>
              <a:rPr lang="en-US" altLang="zh-CN" dirty="0">
                <a:solidFill>
                  <a:schemeClr val="bg1"/>
                </a:solidFill>
                <a:sym typeface="+mn-ea"/>
              </a:rPr>
              <a:t>3）采购管理：发缺书单、登记缺书纪录、拟订待订书信息、发进书通知单、修改和维护数据库中相应的表。 </a:t>
            </a:r>
            <a:endParaRPr lang="zh-CN" altLang="en-US" dirty="0">
              <a:solidFill>
                <a:schemeClr val="bg1"/>
              </a:solidFill>
            </a:endParaRPr>
          </a:p>
          <a:p>
            <a:endParaRPr lang="zh-CN" altLang="en-US"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666940" y="873692"/>
            <a:ext cx="5200650" cy="706755"/>
          </a:xfrm>
          <a:prstGeom prst="rect">
            <a:avLst/>
          </a:prstGeom>
          <a:noFill/>
        </p:spPr>
        <p:txBody>
          <a:bodyPr wrap="square" rtlCol="0">
            <a:spAutoFit/>
          </a:bodyPr>
          <a:lstStyle/>
          <a:p>
            <a:pPr algn="ctr"/>
            <a:r>
              <a:rPr lang="zh-CN" altLang="en-US" sz="4000" b="1" dirty="0">
                <a:solidFill>
                  <a:schemeClr val="accent2"/>
                </a:solidFill>
              </a:rPr>
              <a:t>数据流图</a:t>
            </a:r>
            <a:endParaRPr lang="zh-CN" altLang="en-US" sz="4000" b="1" dirty="0">
              <a:solidFill>
                <a:schemeClr val="accent2"/>
              </a:solidFill>
            </a:endParaRPr>
          </a:p>
        </p:txBody>
      </p:sp>
      <p:sp>
        <p:nvSpPr>
          <p:cNvPr id="8" name="TextBox 26"/>
          <p:cNvSpPr txBox="1"/>
          <p:nvPr/>
        </p:nvSpPr>
        <p:spPr>
          <a:xfrm>
            <a:off x="160272" y="1824047"/>
            <a:ext cx="11501886" cy="727075"/>
          </a:xfrm>
          <a:prstGeom prst="rect">
            <a:avLst/>
          </a:prstGeom>
          <a:noFill/>
        </p:spPr>
        <p:txBody>
          <a:bodyPr wrap="square" rIns="144000" bIns="36000" numCol="3" spcCol="360000" rtlCol="0">
            <a:spAutoFit/>
          </a:bodyPr>
          <a:lstStyle/>
          <a:p>
            <a:r>
              <a:rPr lang="zh-CN" altLang="en-US" sz="2800" b="1" dirty="0">
                <a:solidFill>
                  <a:schemeClr val="bg1"/>
                </a:solidFill>
                <a:latin typeface="Signika Negative" pitchFamily="2" charset="0"/>
              </a:rPr>
              <a:t>顶层图              </a:t>
            </a:r>
            <a:r>
              <a:rPr lang="en-US" altLang="zh-CN" sz="2800" b="1" dirty="0">
                <a:solidFill>
                  <a:schemeClr val="bg1"/>
                </a:solidFill>
                <a:latin typeface="Signika Negative" pitchFamily="2" charset="0"/>
              </a:rPr>
              <a:t>1</a:t>
            </a:r>
            <a:r>
              <a:rPr lang="zh-CN" altLang="en-US" sz="2800" b="1" dirty="0">
                <a:solidFill>
                  <a:schemeClr val="bg1"/>
                </a:solidFill>
                <a:latin typeface="Signika Negative" pitchFamily="2" charset="0"/>
              </a:rPr>
              <a:t>层数据流图</a:t>
            </a:r>
            <a:endParaRPr lang="en-US" sz="1400" b="1" dirty="0">
              <a:solidFill>
                <a:schemeClr val="bg1"/>
              </a:solidFill>
              <a:latin typeface="Signika Negative" pitchFamily="2" charset="0"/>
            </a:endParaRPr>
          </a:p>
          <a:p>
            <a:pPr algn="just"/>
            <a:endParaRPr lang="en-US" sz="1400" b="1" dirty="0">
              <a:solidFill>
                <a:schemeClr val="bg1"/>
              </a:solidFill>
              <a:latin typeface="Signika Negative" pitchFamily="2" charset="0"/>
            </a:endParaRPr>
          </a:p>
        </p:txBody>
      </p:sp>
      <p:graphicFrame>
        <p:nvGraphicFramePr>
          <p:cNvPr id="6" name="对象 -2147482623"/>
          <p:cNvGraphicFramePr>
            <a:graphicFrameLocks noChangeAspect="1"/>
          </p:cNvGraphicFramePr>
          <p:nvPr/>
        </p:nvGraphicFramePr>
        <p:xfrm>
          <a:off x="160020" y="2551113"/>
          <a:ext cx="5259070" cy="2787015"/>
        </p:xfrm>
        <a:graphic>
          <a:graphicData uri="http://schemas.openxmlformats.org/presentationml/2006/ole">
            <mc:AlternateContent xmlns:mc="http://schemas.openxmlformats.org/markup-compatibility/2006">
              <mc:Choice xmlns:v="urn:schemas-microsoft-com:vml" Requires="v">
                <p:oleObj spid="_x0000_s3076" name="" r:id="rId1" imgW="5274310" imgH="2253615" progId="Visio.Drawing.11">
                  <p:embed/>
                </p:oleObj>
              </mc:Choice>
              <mc:Fallback>
                <p:oleObj name="" r:id="rId1" imgW="5274310" imgH="2253615" progId="Visio.Drawing.11">
                  <p:embed/>
                  <p:pic>
                    <p:nvPicPr>
                      <p:cNvPr id="0" name="图片 3075"/>
                      <p:cNvPicPr/>
                      <p:nvPr/>
                    </p:nvPicPr>
                    <p:blipFill>
                      <a:blip r:embed="rId2"/>
                      <a:stretch>
                        <a:fillRect/>
                      </a:stretch>
                    </p:blipFill>
                    <p:spPr>
                      <a:xfrm>
                        <a:off x="160020" y="2551113"/>
                        <a:ext cx="5259070" cy="2787015"/>
                      </a:xfrm>
                      <a:prstGeom prst="rect">
                        <a:avLst/>
                      </a:prstGeom>
                      <a:noFill/>
                      <a:ln w="38100">
                        <a:noFill/>
                        <a:miter/>
                      </a:ln>
                    </p:spPr>
                  </p:pic>
                </p:oleObj>
              </mc:Fallback>
            </mc:AlternateContent>
          </a:graphicData>
        </a:graphic>
      </p:graphicFrame>
      <p:graphicFrame>
        <p:nvGraphicFramePr>
          <p:cNvPr id="10" name="对象 9"/>
          <p:cNvGraphicFramePr>
            <a:graphicFrameLocks noChangeAspect="1"/>
          </p:cNvGraphicFramePr>
          <p:nvPr/>
        </p:nvGraphicFramePr>
        <p:xfrm>
          <a:off x="6067743" y="33973"/>
          <a:ext cx="5273675" cy="6790055"/>
        </p:xfrm>
        <a:graphic>
          <a:graphicData uri="http://schemas.openxmlformats.org/presentationml/2006/ole">
            <mc:AlternateContent xmlns:mc="http://schemas.openxmlformats.org/markup-compatibility/2006">
              <mc:Choice xmlns:v="urn:schemas-microsoft-com:vml" Requires="v">
                <p:oleObj spid="_x0000_s11" name="" r:id="rId3" imgW="5511800" imgH="7092950" progId="Visio.Drawing.11">
                  <p:embed/>
                </p:oleObj>
              </mc:Choice>
              <mc:Fallback>
                <p:oleObj name="" r:id="rId3" imgW="5511800" imgH="7092950" progId="Visio.Drawing.11">
                  <p:embed/>
                  <p:pic>
                    <p:nvPicPr>
                      <p:cNvPr id="0" name="图片 10"/>
                      <p:cNvPicPr/>
                      <p:nvPr/>
                    </p:nvPicPr>
                    <p:blipFill>
                      <a:blip r:embed="rId4"/>
                      <a:stretch>
                        <a:fillRect/>
                      </a:stretch>
                    </p:blipFill>
                    <p:spPr>
                      <a:xfrm>
                        <a:off x="6067743" y="33973"/>
                        <a:ext cx="5273675" cy="6790055"/>
                      </a:xfrm>
                      <a:prstGeom prst="rect">
                        <a:avLst/>
                      </a:prstGeom>
                      <a:noFill/>
                      <a:ln w="38100">
                        <a:noFill/>
                        <a:miter/>
                      </a:ln>
                    </p:spPr>
                  </p:pic>
                </p:oleObj>
              </mc:Fallback>
            </mc:AlternateContent>
          </a:graphicData>
        </a:graphic>
      </p:graphicFrame>
      <p:sp>
        <p:nvSpPr>
          <p:cNvPr id="7" name="文本框 6"/>
          <p:cNvSpPr txBox="1"/>
          <p:nvPr/>
        </p:nvSpPr>
        <p:spPr>
          <a:xfrm>
            <a:off x="2255520" y="4760595"/>
            <a:ext cx="1127760" cy="368300"/>
          </a:xfrm>
          <a:prstGeom prst="rect">
            <a:avLst/>
          </a:prstGeom>
          <a:solidFill>
            <a:schemeClr val="bg1"/>
          </a:solidFill>
        </p:spPr>
        <p:txBody>
          <a:bodyPr wrap="square" rtlCol="0">
            <a:spAutoFit/>
          </a:bodyPr>
          <a:p>
            <a:r>
              <a:rPr lang="zh-CN" altLang="en-US"/>
              <a:t>发行人员</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829945"/>
          </a:xfrm>
          <a:prstGeom prst="rect">
            <a:avLst/>
          </a:prstGeom>
          <a:noFill/>
        </p:spPr>
        <p:txBody>
          <a:bodyPr wrap="square" rtlCol="0">
            <a:spAutoFit/>
          </a:bodyPr>
          <a:lstStyle/>
          <a:p>
            <a:pPr algn="ctr"/>
            <a:r>
              <a:rPr lang="zh-CN" altLang="en-US" sz="4800" b="1" dirty="0">
                <a:solidFill>
                  <a:schemeClr val="accent2"/>
                </a:solidFill>
              </a:rPr>
              <a:t>数据字典</a:t>
            </a:r>
            <a:endParaRPr lang="zh-CN" altLang="en-US" sz="4800" b="1" dirty="0">
              <a:solidFill>
                <a:schemeClr val="accent2"/>
              </a:solidFill>
            </a:endParaRPr>
          </a:p>
        </p:txBody>
      </p:sp>
      <p:sp>
        <p:nvSpPr>
          <p:cNvPr id="7" name="Oval 5"/>
          <p:cNvSpPr/>
          <p:nvPr/>
        </p:nvSpPr>
        <p:spPr>
          <a:xfrm>
            <a:off x="590228" y="2292503"/>
            <a:ext cx="834368" cy="834368"/>
          </a:xfrm>
          <a:prstGeom prst="ellipse">
            <a:avLst/>
          </a:pr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000" dirty="0"/>
          </a:p>
        </p:txBody>
      </p:sp>
      <p:sp>
        <p:nvSpPr>
          <p:cNvPr id="8" name="Oval 21"/>
          <p:cNvSpPr/>
          <p:nvPr/>
        </p:nvSpPr>
        <p:spPr>
          <a:xfrm>
            <a:off x="590228" y="3745426"/>
            <a:ext cx="834368" cy="834368"/>
          </a:xfrm>
          <a:prstGeom prst="ellipse">
            <a:avLst/>
          </a:pr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000" dirty="0"/>
          </a:p>
        </p:txBody>
      </p:sp>
      <p:sp>
        <p:nvSpPr>
          <p:cNvPr id="9" name="Oval 22"/>
          <p:cNvSpPr/>
          <p:nvPr/>
        </p:nvSpPr>
        <p:spPr>
          <a:xfrm>
            <a:off x="590228" y="5198348"/>
            <a:ext cx="834368" cy="834368"/>
          </a:xfrm>
          <a:prstGeom prst="ellipse">
            <a:avLst/>
          </a:pr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2000" dirty="0"/>
          </a:p>
        </p:txBody>
      </p:sp>
      <p:grpSp>
        <p:nvGrpSpPr>
          <p:cNvPr id="13" name="组合 12"/>
          <p:cNvGrpSpPr/>
          <p:nvPr/>
        </p:nvGrpSpPr>
        <p:grpSpPr>
          <a:xfrm>
            <a:off x="725638" y="2491519"/>
            <a:ext cx="569259" cy="3315115"/>
            <a:chOff x="725638" y="2365541"/>
            <a:chExt cx="569259" cy="3315115"/>
          </a:xfrm>
          <a:solidFill>
            <a:schemeClr val="bg1"/>
          </a:solidFill>
        </p:grpSpPr>
        <p:sp>
          <p:nvSpPr>
            <p:cNvPr id="14" name="Freeform 7"/>
            <p:cNvSpPr>
              <a:spLocks noEditPoints="1"/>
            </p:cNvSpPr>
            <p:nvPr/>
          </p:nvSpPr>
          <p:spPr bwMode="auto">
            <a:xfrm>
              <a:off x="789244" y="2365541"/>
              <a:ext cx="436335" cy="436335"/>
            </a:xfrm>
            <a:custGeom>
              <a:avLst/>
              <a:gdLst>
                <a:gd name="T0" fmla="*/ 347 w 376"/>
                <a:gd name="T1" fmla="*/ 284 h 376"/>
                <a:gd name="T2" fmla="*/ 347 w 376"/>
                <a:gd name="T3" fmla="*/ 238 h 376"/>
                <a:gd name="T4" fmla="*/ 278 w 376"/>
                <a:gd name="T5" fmla="*/ 169 h 376"/>
                <a:gd name="T6" fmla="*/ 238 w 376"/>
                <a:gd name="T7" fmla="*/ 169 h 376"/>
                <a:gd name="T8" fmla="*/ 207 w 376"/>
                <a:gd name="T9" fmla="*/ 148 h 376"/>
                <a:gd name="T10" fmla="*/ 207 w 376"/>
                <a:gd name="T11" fmla="*/ 92 h 376"/>
                <a:gd name="T12" fmla="*/ 236 w 376"/>
                <a:gd name="T13" fmla="*/ 48 h 376"/>
                <a:gd name="T14" fmla="*/ 188 w 376"/>
                <a:gd name="T15" fmla="*/ 0 h 376"/>
                <a:gd name="T16" fmla="*/ 140 w 376"/>
                <a:gd name="T17" fmla="*/ 48 h 376"/>
                <a:gd name="T18" fmla="*/ 169 w 376"/>
                <a:gd name="T19" fmla="*/ 92 h 376"/>
                <a:gd name="T20" fmla="*/ 169 w 376"/>
                <a:gd name="T21" fmla="*/ 148 h 376"/>
                <a:gd name="T22" fmla="*/ 138 w 376"/>
                <a:gd name="T23" fmla="*/ 169 h 376"/>
                <a:gd name="T24" fmla="*/ 98 w 376"/>
                <a:gd name="T25" fmla="*/ 169 h 376"/>
                <a:gd name="T26" fmla="*/ 29 w 376"/>
                <a:gd name="T27" fmla="*/ 238 h 376"/>
                <a:gd name="T28" fmla="*/ 29 w 376"/>
                <a:gd name="T29" fmla="*/ 284 h 376"/>
                <a:gd name="T30" fmla="*/ 0 w 376"/>
                <a:gd name="T31" fmla="*/ 328 h 376"/>
                <a:gd name="T32" fmla="*/ 48 w 376"/>
                <a:gd name="T33" fmla="*/ 376 h 376"/>
                <a:gd name="T34" fmla="*/ 96 w 376"/>
                <a:gd name="T35" fmla="*/ 328 h 376"/>
                <a:gd name="T36" fmla="*/ 67 w 376"/>
                <a:gd name="T37" fmla="*/ 284 h 376"/>
                <a:gd name="T38" fmla="*/ 67 w 376"/>
                <a:gd name="T39" fmla="*/ 238 h 376"/>
                <a:gd name="T40" fmla="*/ 98 w 376"/>
                <a:gd name="T41" fmla="*/ 207 h 376"/>
                <a:gd name="T42" fmla="*/ 138 w 376"/>
                <a:gd name="T43" fmla="*/ 207 h 376"/>
                <a:gd name="T44" fmla="*/ 169 w 376"/>
                <a:gd name="T45" fmla="*/ 202 h 376"/>
                <a:gd name="T46" fmla="*/ 169 w 376"/>
                <a:gd name="T47" fmla="*/ 284 h 376"/>
                <a:gd name="T48" fmla="*/ 140 w 376"/>
                <a:gd name="T49" fmla="*/ 328 h 376"/>
                <a:gd name="T50" fmla="*/ 188 w 376"/>
                <a:gd name="T51" fmla="*/ 376 h 376"/>
                <a:gd name="T52" fmla="*/ 236 w 376"/>
                <a:gd name="T53" fmla="*/ 328 h 376"/>
                <a:gd name="T54" fmla="*/ 207 w 376"/>
                <a:gd name="T55" fmla="*/ 284 h 376"/>
                <a:gd name="T56" fmla="*/ 207 w 376"/>
                <a:gd name="T57" fmla="*/ 202 h 376"/>
                <a:gd name="T58" fmla="*/ 238 w 376"/>
                <a:gd name="T59" fmla="*/ 207 h 376"/>
                <a:gd name="T60" fmla="*/ 278 w 376"/>
                <a:gd name="T61" fmla="*/ 207 h 376"/>
                <a:gd name="T62" fmla="*/ 309 w 376"/>
                <a:gd name="T63" fmla="*/ 238 h 376"/>
                <a:gd name="T64" fmla="*/ 309 w 376"/>
                <a:gd name="T65" fmla="*/ 284 h 376"/>
                <a:gd name="T66" fmla="*/ 280 w 376"/>
                <a:gd name="T67" fmla="*/ 328 h 376"/>
                <a:gd name="T68" fmla="*/ 328 w 376"/>
                <a:gd name="T69" fmla="*/ 376 h 376"/>
                <a:gd name="T70" fmla="*/ 376 w 376"/>
                <a:gd name="T71" fmla="*/ 328 h 376"/>
                <a:gd name="T72" fmla="*/ 347 w 376"/>
                <a:gd name="T73" fmla="*/ 284 h 376"/>
                <a:gd name="T74" fmla="*/ 75 w 376"/>
                <a:gd name="T75" fmla="*/ 328 h 376"/>
                <a:gd name="T76" fmla="*/ 48 w 376"/>
                <a:gd name="T77" fmla="*/ 356 h 376"/>
                <a:gd name="T78" fmla="*/ 20 w 376"/>
                <a:gd name="T79" fmla="*/ 328 h 376"/>
                <a:gd name="T80" fmla="*/ 48 w 376"/>
                <a:gd name="T81" fmla="*/ 300 h 376"/>
                <a:gd name="T82" fmla="*/ 75 w 376"/>
                <a:gd name="T83" fmla="*/ 328 h 376"/>
                <a:gd name="T84" fmla="*/ 160 w 376"/>
                <a:gd name="T85" fmla="*/ 48 h 376"/>
                <a:gd name="T86" fmla="*/ 188 w 376"/>
                <a:gd name="T87" fmla="*/ 20 h 376"/>
                <a:gd name="T88" fmla="*/ 215 w 376"/>
                <a:gd name="T89" fmla="*/ 48 h 376"/>
                <a:gd name="T90" fmla="*/ 188 w 376"/>
                <a:gd name="T91" fmla="*/ 76 h 376"/>
                <a:gd name="T92" fmla="*/ 160 w 376"/>
                <a:gd name="T93" fmla="*/ 48 h 376"/>
                <a:gd name="T94" fmla="*/ 215 w 376"/>
                <a:gd name="T95" fmla="*/ 328 h 376"/>
                <a:gd name="T96" fmla="*/ 188 w 376"/>
                <a:gd name="T97" fmla="*/ 356 h 376"/>
                <a:gd name="T98" fmla="*/ 160 w 376"/>
                <a:gd name="T99" fmla="*/ 328 h 376"/>
                <a:gd name="T100" fmla="*/ 188 w 376"/>
                <a:gd name="T101" fmla="*/ 300 h 376"/>
                <a:gd name="T102" fmla="*/ 215 w 376"/>
                <a:gd name="T103" fmla="*/ 328 h 376"/>
                <a:gd name="T104" fmla="*/ 328 w 376"/>
                <a:gd name="T105" fmla="*/ 356 h 376"/>
                <a:gd name="T106" fmla="*/ 300 w 376"/>
                <a:gd name="T107" fmla="*/ 328 h 376"/>
                <a:gd name="T108" fmla="*/ 328 w 376"/>
                <a:gd name="T109" fmla="*/ 300 h 376"/>
                <a:gd name="T110" fmla="*/ 355 w 376"/>
                <a:gd name="T111" fmla="*/ 328 h 376"/>
                <a:gd name="T112" fmla="*/ 328 w 376"/>
                <a:gd name="T113" fmla="*/ 35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grp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4400" b="1" dirty="0">
                <a:solidFill>
                  <a:schemeClr val="tx1"/>
                </a:solidFill>
              </a:endParaRPr>
            </a:p>
          </p:txBody>
        </p:sp>
        <p:sp>
          <p:nvSpPr>
            <p:cNvPr id="15" name="Freeform 12"/>
            <p:cNvSpPr>
              <a:spLocks noEditPoints="1"/>
            </p:cNvSpPr>
            <p:nvPr/>
          </p:nvSpPr>
          <p:spPr bwMode="auto">
            <a:xfrm>
              <a:off x="725638" y="3869850"/>
              <a:ext cx="569259" cy="347344"/>
            </a:xfrm>
            <a:custGeom>
              <a:avLst/>
              <a:gdLst>
                <a:gd name="T0" fmla="*/ 152 w 400"/>
                <a:gd name="T1" fmla="*/ 7 h 244"/>
                <a:gd name="T2" fmla="*/ 127 w 400"/>
                <a:gd name="T3" fmla="*/ 7 h 244"/>
                <a:gd name="T4" fmla="*/ 0 w 400"/>
                <a:gd name="T5" fmla="*/ 122 h 244"/>
                <a:gd name="T6" fmla="*/ 127 w 400"/>
                <a:gd name="T7" fmla="*/ 237 h 244"/>
                <a:gd name="T8" fmla="*/ 152 w 400"/>
                <a:gd name="T9" fmla="*/ 237 h 244"/>
                <a:gd name="T10" fmla="*/ 152 w 400"/>
                <a:gd name="T11" fmla="*/ 212 h 244"/>
                <a:gd name="T12" fmla="*/ 53 w 400"/>
                <a:gd name="T13" fmla="*/ 122 h 244"/>
                <a:gd name="T14" fmla="*/ 152 w 400"/>
                <a:gd name="T15" fmla="*/ 32 h 244"/>
                <a:gd name="T16" fmla="*/ 152 w 400"/>
                <a:gd name="T17" fmla="*/ 7 h 244"/>
                <a:gd name="T18" fmla="*/ 272 w 400"/>
                <a:gd name="T19" fmla="*/ 7 h 244"/>
                <a:gd name="T20" fmla="*/ 248 w 400"/>
                <a:gd name="T21" fmla="*/ 7 h 244"/>
                <a:gd name="T22" fmla="*/ 248 w 400"/>
                <a:gd name="T23" fmla="*/ 32 h 244"/>
                <a:gd name="T24" fmla="*/ 347 w 400"/>
                <a:gd name="T25" fmla="*/ 122 h 244"/>
                <a:gd name="T26" fmla="*/ 248 w 400"/>
                <a:gd name="T27" fmla="*/ 212 h 244"/>
                <a:gd name="T28" fmla="*/ 248 w 400"/>
                <a:gd name="T29" fmla="*/ 237 h 244"/>
                <a:gd name="T30" fmla="*/ 272 w 400"/>
                <a:gd name="T31" fmla="*/ 237 h 244"/>
                <a:gd name="T32" fmla="*/ 400 w 400"/>
                <a:gd name="T33" fmla="*/ 122 h 244"/>
                <a:gd name="T34" fmla="*/ 272 w 400"/>
                <a:gd name="T35" fmla="*/ 7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0" h="244">
                  <a:moveTo>
                    <a:pt x="152" y="7"/>
                  </a:moveTo>
                  <a:cubicBezTo>
                    <a:pt x="145" y="0"/>
                    <a:pt x="135" y="0"/>
                    <a:pt x="127" y="7"/>
                  </a:cubicBezTo>
                  <a:cubicBezTo>
                    <a:pt x="0" y="122"/>
                    <a:pt x="0" y="122"/>
                    <a:pt x="0" y="122"/>
                  </a:cubicBezTo>
                  <a:cubicBezTo>
                    <a:pt x="127" y="237"/>
                    <a:pt x="127" y="237"/>
                    <a:pt x="127" y="237"/>
                  </a:cubicBezTo>
                  <a:cubicBezTo>
                    <a:pt x="135" y="244"/>
                    <a:pt x="145" y="244"/>
                    <a:pt x="152" y="237"/>
                  </a:cubicBezTo>
                  <a:cubicBezTo>
                    <a:pt x="159" y="230"/>
                    <a:pt x="159" y="219"/>
                    <a:pt x="152" y="212"/>
                  </a:cubicBezTo>
                  <a:cubicBezTo>
                    <a:pt x="53" y="122"/>
                    <a:pt x="53" y="122"/>
                    <a:pt x="53" y="122"/>
                  </a:cubicBezTo>
                  <a:cubicBezTo>
                    <a:pt x="152" y="32"/>
                    <a:pt x="152" y="32"/>
                    <a:pt x="152" y="32"/>
                  </a:cubicBezTo>
                  <a:cubicBezTo>
                    <a:pt x="159" y="25"/>
                    <a:pt x="159" y="14"/>
                    <a:pt x="152" y="7"/>
                  </a:cubicBezTo>
                  <a:close/>
                  <a:moveTo>
                    <a:pt x="272" y="7"/>
                  </a:moveTo>
                  <a:cubicBezTo>
                    <a:pt x="265" y="0"/>
                    <a:pt x="255" y="0"/>
                    <a:pt x="248" y="7"/>
                  </a:cubicBezTo>
                  <a:cubicBezTo>
                    <a:pt x="240" y="14"/>
                    <a:pt x="241" y="25"/>
                    <a:pt x="248" y="32"/>
                  </a:cubicBezTo>
                  <a:cubicBezTo>
                    <a:pt x="347" y="122"/>
                    <a:pt x="347" y="122"/>
                    <a:pt x="347" y="122"/>
                  </a:cubicBezTo>
                  <a:cubicBezTo>
                    <a:pt x="248" y="212"/>
                    <a:pt x="248" y="212"/>
                    <a:pt x="248" y="212"/>
                  </a:cubicBezTo>
                  <a:cubicBezTo>
                    <a:pt x="241" y="219"/>
                    <a:pt x="240" y="230"/>
                    <a:pt x="248" y="237"/>
                  </a:cubicBezTo>
                  <a:cubicBezTo>
                    <a:pt x="255" y="244"/>
                    <a:pt x="265" y="244"/>
                    <a:pt x="272" y="237"/>
                  </a:cubicBezTo>
                  <a:cubicBezTo>
                    <a:pt x="400" y="122"/>
                    <a:pt x="400" y="122"/>
                    <a:pt x="400" y="122"/>
                  </a:cubicBezTo>
                  <a:lnTo>
                    <a:pt x="272" y="7"/>
                  </a:lnTo>
                  <a:close/>
                </a:path>
              </a:pathLst>
            </a:custGeom>
            <a:grp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4400" b="1" dirty="0">
                <a:solidFill>
                  <a:schemeClr val="tx1"/>
                </a:solidFill>
              </a:endParaRPr>
            </a:p>
          </p:txBody>
        </p:sp>
        <p:sp>
          <p:nvSpPr>
            <p:cNvPr id="16" name="Freeform 17"/>
            <p:cNvSpPr>
              <a:spLocks noEditPoints="1"/>
            </p:cNvSpPr>
            <p:nvPr/>
          </p:nvSpPr>
          <p:spPr bwMode="auto">
            <a:xfrm>
              <a:off x="768279" y="5298450"/>
              <a:ext cx="478264" cy="382206"/>
            </a:xfrm>
            <a:custGeom>
              <a:avLst/>
              <a:gdLst>
                <a:gd name="T0" fmla="*/ 200 w 400"/>
                <a:gd name="T1" fmla="*/ 120 h 320"/>
                <a:gd name="T2" fmla="*/ 140 w 400"/>
                <a:gd name="T3" fmla="*/ 180 h 320"/>
                <a:gd name="T4" fmla="*/ 200 w 400"/>
                <a:gd name="T5" fmla="*/ 240 h 320"/>
                <a:gd name="T6" fmla="*/ 260 w 400"/>
                <a:gd name="T7" fmla="*/ 180 h 320"/>
                <a:gd name="T8" fmla="*/ 200 w 400"/>
                <a:gd name="T9" fmla="*/ 120 h 320"/>
                <a:gd name="T10" fmla="*/ 360 w 400"/>
                <a:gd name="T11" fmla="*/ 60 h 320"/>
                <a:gd name="T12" fmla="*/ 312 w 400"/>
                <a:gd name="T13" fmla="*/ 60 h 320"/>
                <a:gd name="T14" fmla="*/ 296 w 400"/>
                <a:gd name="T15" fmla="*/ 49 h 320"/>
                <a:gd name="T16" fmla="*/ 284 w 400"/>
                <a:gd name="T17" fmla="*/ 11 h 320"/>
                <a:gd name="T18" fmla="*/ 268 w 400"/>
                <a:gd name="T19" fmla="*/ 0 h 320"/>
                <a:gd name="T20" fmla="*/ 132 w 400"/>
                <a:gd name="T21" fmla="*/ 0 h 320"/>
                <a:gd name="T22" fmla="*/ 116 w 400"/>
                <a:gd name="T23" fmla="*/ 11 h 320"/>
                <a:gd name="T24" fmla="*/ 104 w 400"/>
                <a:gd name="T25" fmla="*/ 49 h 320"/>
                <a:gd name="T26" fmla="*/ 88 w 400"/>
                <a:gd name="T27" fmla="*/ 60 h 320"/>
                <a:gd name="T28" fmla="*/ 40 w 400"/>
                <a:gd name="T29" fmla="*/ 60 h 320"/>
                <a:gd name="T30" fmla="*/ 0 w 400"/>
                <a:gd name="T31" fmla="*/ 100 h 320"/>
                <a:gd name="T32" fmla="*/ 0 w 400"/>
                <a:gd name="T33" fmla="*/ 280 h 320"/>
                <a:gd name="T34" fmla="*/ 40 w 400"/>
                <a:gd name="T35" fmla="*/ 320 h 320"/>
                <a:gd name="T36" fmla="*/ 360 w 400"/>
                <a:gd name="T37" fmla="*/ 320 h 320"/>
                <a:gd name="T38" fmla="*/ 400 w 400"/>
                <a:gd name="T39" fmla="*/ 280 h 320"/>
                <a:gd name="T40" fmla="*/ 400 w 400"/>
                <a:gd name="T41" fmla="*/ 100 h 320"/>
                <a:gd name="T42" fmla="*/ 360 w 400"/>
                <a:gd name="T43" fmla="*/ 60 h 320"/>
                <a:gd name="T44" fmla="*/ 200 w 400"/>
                <a:gd name="T45" fmla="*/ 280 h 320"/>
                <a:gd name="T46" fmla="*/ 100 w 400"/>
                <a:gd name="T47" fmla="*/ 180 h 320"/>
                <a:gd name="T48" fmla="*/ 200 w 400"/>
                <a:gd name="T49" fmla="*/ 80 h 320"/>
                <a:gd name="T50" fmla="*/ 300 w 400"/>
                <a:gd name="T51" fmla="*/ 180 h 320"/>
                <a:gd name="T52" fmla="*/ 200 w 400"/>
                <a:gd name="T53" fmla="*/ 280 h 320"/>
                <a:gd name="T54" fmla="*/ 346 w 400"/>
                <a:gd name="T55" fmla="*/ 128 h 320"/>
                <a:gd name="T56" fmla="*/ 332 w 400"/>
                <a:gd name="T57" fmla="*/ 114 h 320"/>
                <a:gd name="T58" fmla="*/ 346 w 400"/>
                <a:gd name="T59" fmla="*/ 100 h 320"/>
                <a:gd name="T60" fmla="*/ 360 w 400"/>
                <a:gd name="T61" fmla="*/ 114 h 320"/>
                <a:gd name="T62" fmla="*/ 346 w 400"/>
                <a:gd name="T63" fmla="*/ 12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0" h="320">
                  <a:moveTo>
                    <a:pt x="200" y="120"/>
                  </a:moveTo>
                  <a:cubicBezTo>
                    <a:pt x="167" y="120"/>
                    <a:pt x="140" y="147"/>
                    <a:pt x="140" y="180"/>
                  </a:cubicBezTo>
                  <a:cubicBezTo>
                    <a:pt x="140" y="213"/>
                    <a:pt x="167" y="240"/>
                    <a:pt x="200" y="240"/>
                  </a:cubicBezTo>
                  <a:cubicBezTo>
                    <a:pt x="233" y="240"/>
                    <a:pt x="260" y="213"/>
                    <a:pt x="260" y="180"/>
                  </a:cubicBezTo>
                  <a:cubicBezTo>
                    <a:pt x="260" y="147"/>
                    <a:pt x="233" y="120"/>
                    <a:pt x="200" y="120"/>
                  </a:cubicBezTo>
                  <a:close/>
                  <a:moveTo>
                    <a:pt x="360" y="60"/>
                  </a:moveTo>
                  <a:cubicBezTo>
                    <a:pt x="312" y="60"/>
                    <a:pt x="312" y="60"/>
                    <a:pt x="312" y="60"/>
                  </a:cubicBezTo>
                  <a:cubicBezTo>
                    <a:pt x="305" y="60"/>
                    <a:pt x="298" y="55"/>
                    <a:pt x="296" y="49"/>
                  </a:cubicBezTo>
                  <a:cubicBezTo>
                    <a:pt x="284" y="11"/>
                    <a:pt x="284" y="11"/>
                    <a:pt x="284" y="11"/>
                  </a:cubicBezTo>
                  <a:cubicBezTo>
                    <a:pt x="281" y="5"/>
                    <a:pt x="274" y="0"/>
                    <a:pt x="268" y="0"/>
                  </a:cubicBezTo>
                  <a:cubicBezTo>
                    <a:pt x="132" y="0"/>
                    <a:pt x="132" y="0"/>
                    <a:pt x="132" y="0"/>
                  </a:cubicBezTo>
                  <a:cubicBezTo>
                    <a:pt x="125" y="0"/>
                    <a:pt x="118" y="5"/>
                    <a:pt x="116" y="11"/>
                  </a:cubicBezTo>
                  <a:cubicBezTo>
                    <a:pt x="104" y="49"/>
                    <a:pt x="104" y="49"/>
                    <a:pt x="104" y="49"/>
                  </a:cubicBezTo>
                  <a:cubicBezTo>
                    <a:pt x="101" y="55"/>
                    <a:pt x="94" y="60"/>
                    <a:pt x="88" y="60"/>
                  </a:cubicBezTo>
                  <a:cubicBezTo>
                    <a:pt x="40" y="60"/>
                    <a:pt x="40" y="60"/>
                    <a:pt x="40" y="60"/>
                  </a:cubicBezTo>
                  <a:cubicBezTo>
                    <a:pt x="18" y="60"/>
                    <a:pt x="0" y="78"/>
                    <a:pt x="0" y="100"/>
                  </a:cubicBezTo>
                  <a:cubicBezTo>
                    <a:pt x="0" y="280"/>
                    <a:pt x="0" y="280"/>
                    <a:pt x="0" y="280"/>
                  </a:cubicBezTo>
                  <a:cubicBezTo>
                    <a:pt x="0" y="302"/>
                    <a:pt x="18" y="320"/>
                    <a:pt x="40" y="320"/>
                  </a:cubicBezTo>
                  <a:cubicBezTo>
                    <a:pt x="360" y="320"/>
                    <a:pt x="360" y="320"/>
                    <a:pt x="360" y="320"/>
                  </a:cubicBezTo>
                  <a:cubicBezTo>
                    <a:pt x="382" y="320"/>
                    <a:pt x="400" y="302"/>
                    <a:pt x="400" y="280"/>
                  </a:cubicBezTo>
                  <a:cubicBezTo>
                    <a:pt x="400" y="100"/>
                    <a:pt x="400" y="100"/>
                    <a:pt x="400" y="100"/>
                  </a:cubicBezTo>
                  <a:cubicBezTo>
                    <a:pt x="400" y="78"/>
                    <a:pt x="382" y="60"/>
                    <a:pt x="360" y="60"/>
                  </a:cubicBezTo>
                  <a:close/>
                  <a:moveTo>
                    <a:pt x="200" y="280"/>
                  </a:moveTo>
                  <a:cubicBezTo>
                    <a:pt x="145" y="280"/>
                    <a:pt x="100" y="235"/>
                    <a:pt x="100" y="180"/>
                  </a:cubicBezTo>
                  <a:cubicBezTo>
                    <a:pt x="100" y="125"/>
                    <a:pt x="145" y="80"/>
                    <a:pt x="200" y="80"/>
                  </a:cubicBezTo>
                  <a:cubicBezTo>
                    <a:pt x="255" y="80"/>
                    <a:pt x="300" y="125"/>
                    <a:pt x="300" y="180"/>
                  </a:cubicBezTo>
                  <a:cubicBezTo>
                    <a:pt x="300" y="235"/>
                    <a:pt x="255" y="280"/>
                    <a:pt x="200" y="280"/>
                  </a:cubicBezTo>
                  <a:close/>
                  <a:moveTo>
                    <a:pt x="346" y="128"/>
                  </a:moveTo>
                  <a:cubicBezTo>
                    <a:pt x="338" y="128"/>
                    <a:pt x="332" y="122"/>
                    <a:pt x="332" y="114"/>
                  </a:cubicBezTo>
                  <a:cubicBezTo>
                    <a:pt x="332" y="106"/>
                    <a:pt x="338" y="100"/>
                    <a:pt x="346" y="100"/>
                  </a:cubicBezTo>
                  <a:cubicBezTo>
                    <a:pt x="354" y="100"/>
                    <a:pt x="360" y="106"/>
                    <a:pt x="360" y="114"/>
                  </a:cubicBezTo>
                  <a:cubicBezTo>
                    <a:pt x="360" y="122"/>
                    <a:pt x="354" y="128"/>
                    <a:pt x="346" y="128"/>
                  </a:cubicBezTo>
                  <a:close/>
                </a:path>
              </a:pathLst>
            </a:custGeom>
            <a:grp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sz="4400" b="1" dirty="0">
                <a:solidFill>
                  <a:schemeClr val="tx1"/>
                </a:solidFill>
              </a:endParaRPr>
            </a:p>
          </p:txBody>
        </p:sp>
      </p:grpSp>
      <p:sp>
        <p:nvSpPr>
          <p:cNvPr id="21" name="Content Placeholder 2"/>
          <p:cNvSpPr txBox="1"/>
          <p:nvPr/>
        </p:nvSpPr>
        <p:spPr>
          <a:xfrm>
            <a:off x="1533820" y="3561758"/>
            <a:ext cx="4227221" cy="127986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r>
              <a:rPr lang="en-US" sz="2400" b="1" dirty="0">
                <a:solidFill>
                  <a:schemeClr val="bg1"/>
                </a:solidFill>
              </a:rPr>
              <a:t>教师实体及属性联系图</a:t>
            </a:r>
            <a:br>
              <a:rPr lang="en-US" sz="2400" b="1" dirty="0">
                <a:solidFill>
                  <a:schemeClr val="bg1"/>
                </a:solidFill>
              </a:rPr>
            </a:br>
            <a:endParaRPr lang="en-US" dirty="0">
              <a:solidFill>
                <a:schemeClr val="bg1"/>
              </a:solidFill>
            </a:endParaRPr>
          </a:p>
        </p:txBody>
      </p:sp>
      <p:sp>
        <p:nvSpPr>
          <p:cNvPr id="22" name="Content Placeholder 2"/>
          <p:cNvSpPr txBox="1"/>
          <p:nvPr/>
        </p:nvSpPr>
        <p:spPr>
          <a:xfrm>
            <a:off x="1533820" y="5014681"/>
            <a:ext cx="4227221" cy="127986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r>
              <a:rPr lang="en-US" sz="2400" b="1" dirty="0">
                <a:solidFill>
                  <a:schemeClr val="bg1"/>
                </a:solidFill>
              </a:rPr>
              <a:t>图书实体及属性联系图</a:t>
            </a:r>
            <a:br>
              <a:rPr lang="en-US" sz="2400" b="1" dirty="0">
                <a:solidFill>
                  <a:schemeClr val="bg1"/>
                </a:solidFill>
              </a:rPr>
            </a:br>
            <a:endParaRPr lang="en-US" dirty="0">
              <a:solidFill>
                <a:schemeClr val="bg1"/>
              </a:solidFill>
            </a:endParaRPr>
          </a:p>
        </p:txBody>
      </p:sp>
      <p:graphicFrame>
        <p:nvGraphicFramePr>
          <p:cNvPr id="6" name="对象 -2147482620"/>
          <p:cNvGraphicFramePr>
            <a:graphicFrameLocks noChangeAspect="1"/>
          </p:cNvGraphicFramePr>
          <p:nvPr/>
        </p:nvGraphicFramePr>
        <p:xfrm>
          <a:off x="6227763" y="2151698"/>
          <a:ext cx="5029835" cy="1114425"/>
        </p:xfrm>
        <a:graphic>
          <a:graphicData uri="http://schemas.openxmlformats.org/presentationml/2006/ole">
            <mc:AlternateContent xmlns:mc="http://schemas.openxmlformats.org/markup-compatibility/2006">
              <mc:Choice xmlns:v="urn:schemas-microsoft-com:vml" Requires="v">
                <p:oleObj spid="_x0000_s3076" name="" r:id="rId1" imgW="2948305" imgH="1008380" progId="Visio.Drawing.11">
                  <p:embed/>
                </p:oleObj>
              </mc:Choice>
              <mc:Fallback>
                <p:oleObj name="" r:id="rId1" imgW="2948305" imgH="1008380" progId="Visio.Drawing.11">
                  <p:embed/>
                  <p:pic>
                    <p:nvPicPr>
                      <p:cNvPr id="0" name="图片 3075"/>
                      <p:cNvPicPr/>
                      <p:nvPr/>
                    </p:nvPicPr>
                    <p:blipFill>
                      <a:blip r:embed="rId2"/>
                      <a:stretch>
                        <a:fillRect/>
                      </a:stretch>
                    </p:blipFill>
                    <p:spPr>
                      <a:xfrm>
                        <a:off x="6227763" y="2151698"/>
                        <a:ext cx="5029835" cy="1114425"/>
                      </a:xfrm>
                      <a:prstGeom prst="rect">
                        <a:avLst/>
                      </a:prstGeom>
                      <a:noFill/>
                      <a:ln w="38100">
                        <a:noFill/>
                        <a:miter/>
                      </a:ln>
                    </p:spPr>
                  </p:pic>
                </p:oleObj>
              </mc:Fallback>
            </mc:AlternateContent>
          </a:graphicData>
        </a:graphic>
      </p:graphicFrame>
      <p:graphicFrame>
        <p:nvGraphicFramePr>
          <p:cNvPr id="10" name="对象 -2147482619"/>
          <p:cNvGraphicFramePr>
            <a:graphicFrameLocks noChangeAspect="1"/>
          </p:cNvGraphicFramePr>
          <p:nvPr/>
        </p:nvGraphicFramePr>
        <p:xfrm>
          <a:off x="6227763" y="3464878"/>
          <a:ext cx="5029835" cy="1114425"/>
        </p:xfrm>
        <a:graphic>
          <a:graphicData uri="http://schemas.openxmlformats.org/presentationml/2006/ole">
            <mc:AlternateContent xmlns:mc="http://schemas.openxmlformats.org/markup-compatibility/2006">
              <mc:Choice xmlns:v="urn:schemas-microsoft-com:vml" Requires="v">
                <p:oleObj spid="_x0000_s28" name="" r:id="rId3" imgW="2948305" imgH="1008380" progId="Visio.Drawing.11">
                  <p:embed/>
                </p:oleObj>
              </mc:Choice>
              <mc:Fallback>
                <p:oleObj name="" r:id="rId3" imgW="2948305" imgH="1008380" progId="Visio.Drawing.11">
                  <p:embed/>
                  <p:pic>
                    <p:nvPicPr>
                      <p:cNvPr id="0" name="图片 27"/>
                      <p:cNvPicPr/>
                      <p:nvPr/>
                    </p:nvPicPr>
                    <p:blipFill>
                      <a:blip r:embed="rId4"/>
                      <a:stretch>
                        <a:fillRect/>
                      </a:stretch>
                    </p:blipFill>
                    <p:spPr>
                      <a:xfrm>
                        <a:off x="6227763" y="3464878"/>
                        <a:ext cx="5029835" cy="1114425"/>
                      </a:xfrm>
                      <a:prstGeom prst="rect">
                        <a:avLst/>
                      </a:prstGeom>
                      <a:noFill/>
                      <a:ln w="38100">
                        <a:noFill/>
                        <a:miter/>
                      </a:ln>
                    </p:spPr>
                  </p:pic>
                </p:oleObj>
              </mc:Fallback>
            </mc:AlternateContent>
          </a:graphicData>
        </a:graphic>
      </p:graphicFrame>
      <p:sp>
        <p:nvSpPr>
          <p:cNvPr id="29" name="Content Placeholder 2"/>
          <p:cNvSpPr txBox="1"/>
          <p:nvPr/>
        </p:nvSpPr>
        <p:spPr>
          <a:xfrm>
            <a:off x="1509055" y="2124558"/>
            <a:ext cx="4227221" cy="127986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r>
              <a:rPr sz="2400" b="1" dirty="0">
                <a:solidFill>
                  <a:schemeClr val="bg1"/>
                </a:solidFill>
              </a:rPr>
              <a:t>学生实体及属性联系图</a:t>
            </a:r>
            <a:br>
              <a:rPr lang="en-US" sz="2400" b="1" dirty="0">
                <a:solidFill>
                  <a:schemeClr val="bg1"/>
                </a:solidFill>
              </a:rPr>
            </a:br>
            <a:endParaRPr lang="zh-CN" altLang="en-US" sz="2400" b="1" dirty="0">
              <a:solidFill>
                <a:schemeClr val="bg1"/>
              </a:solidFill>
            </a:endParaRPr>
          </a:p>
        </p:txBody>
      </p:sp>
      <p:graphicFrame>
        <p:nvGraphicFramePr>
          <p:cNvPr id="11" name="对象 -2147482618"/>
          <p:cNvGraphicFramePr>
            <a:graphicFrameLocks noChangeAspect="1"/>
          </p:cNvGraphicFramePr>
          <p:nvPr/>
        </p:nvGraphicFramePr>
        <p:xfrm>
          <a:off x="6228080" y="4780915"/>
          <a:ext cx="5016500" cy="923290"/>
        </p:xfrm>
        <a:graphic>
          <a:graphicData uri="http://schemas.openxmlformats.org/presentationml/2006/ole">
            <mc:AlternateContent xmlns:mc="http://schemas.openxmlformats.org/markup-compatibility/2006">
              <mc:Choice xmlns:v="urn:schemas-microsoft-com:vml" Requires="v">
                <p:oleObj spid="_x0000_s30" name="" r:id="rId5" imgW="3731260" imgH="800100" progId="Visio.Drawing.11">
                  <p:embed/>
                </p:oleObj>
              </mc:Choice>
              <mc:Fallback>
                <p:oleObj name="" r:id="rId5" imgW="3731260" imgH="800100" progId="Visio.Drawing.11">
                  <p:embed/>
                  <p:pic>
                    <p:nvPicPr>
                      <p:cNvPr id="0" name="图片 29"/>
                      <p:cNvPicPr/>
                      <p:nvPr/>
                    </p:nvPicPr>
                    <p:blipFill>
                      <a:blip r:embed="rId6"/>
                      <a:stretch>
                        <a:fillRect/>
                      </a:stretch>
                    </p:blipFill>
                    <p:spPr>
                      <a:xfrm>
                        <a:off x="6228080" y="4780915"/>
                        <a:ext cx="5016500" cy="923290"/>
                      </a:xfrm>
                      <a:prstGeom prst="rect">
                        <a:avLst/>
                      </a:prstGeom>
                      <a:noFill/>
                      <a:ln w="38100">
                        <a:noFill/>
                        <a:miter/>
                      </a:ln>
                    </p:spPr>
                  </p:pic>
                </p:oleObj>
              </mc:Fallback>
            </mc:AlternateContent>
          </a:graphicData>
        </a:graphic>
      </p:graphicFrame>
      <p:sp>
        <p:nvSpPr>
          <p:cNvPr id="31" name="文本框 30"/>
          <p:cNvSpPr txBox="1"/>
          <p:nvPr/>
        </p:nvSpPr>
        <p:spPr>
          <a:xfrm>
            <a:off x="2255520" y="1365885"/>
            <a:ext cx="6918325" cy="583565"/>
          </a:xfrm>
          <a:prstGeom prst="rect">
            <a:avLst/>
          </a:prstGeom>
          <a:noFill/>
        </p:spPr>
        <p:txBody>
          <a:bodyPr wrap="square" rtlCol="0">
            <a:spAutoFit/>
          </a:bodyPr>
          <a:p>
            <a:pPr algn="ctr"/>
            <a:r>
              <a:rPr lang="en-US" altLang="zh-CN" sz="3200">
                <a:solidFill>
                  <a:schemeClr val="bg1"/>
                </a:solidFill>
              </a:rPr>
              <a:t>ER</a:t>
            </a:r>
            <a:r>
              <a:rPr lang="zh-CN" altLang="en-US" sz="3200">
                <a:solidFill>
                  <a:schemeClr val="bg1"/>
                </a:solidFill>
              </a:rPr>
              <a:t>图</a:t>
            </a:r>
            <a:endParaRPr lang="zh-CN" altLang="en-US" sz="320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checker/>
      </p:transition>
    </mc:Choice>
    <mc:Fallback>
      <p:transition spd="slow">
        <p:checker/>
      </p:transition>
    </mc:Fallback>
  </mc:AlternateContent>
</p:sld>
</file>

<file path=ppt/theme/theme1.xml><?xml version="1.0" encoding="utf-8"?>
<a:theme xmlns:a="http://schemas.openxmlformats.org/drawingml/2006/main" name="Office 主题">
  <a:themeElements>
    <a:clrScheme name="水绿色">
      <a:dk1>
        <a:sysClr val="windowText" lastClr="000000"/>
      </a:dk1>
      <a:lt1>
        <a:sysClr val="window" lastClr="FFFFFF"/>
      </a:lt1>
      <a:dk2>
        <a:srgbClr val="373545"/>
      </a:dk2>
      <a:lt2>
        <a:srgbClr val="DCD8DC"/>
      </a:lt2>
      <a:accent1>
        <a:srgbClr val="FF684D"/>
      </a:accent1>
      <a:accent2>
        <a:srgbClr val="2BB8AA"/>
      </a:accent2>
      <a:accent3>
        <a:srgbClr val="3F3F3F"/>
      </a:accent3>
      <a:accent4>
        <a:srgbClr val="3F3F3F"/>
      </a:accent4>
      <a:accent5>
        <a:srgbClr val="3F3F3F"/>
      </a:accent5>
      <a:accent6>
        <a:srgbClr val="3F3F3F"/>
      </a:accent6>
      <a:hlink>
        <a:srgbClr val="FFFFFF"/>
      </a:hlink>
      <a:folHlink>
        <a:srgbClr val="8C8C8C"/>
      </a:folHlink>
    </a:clrScheme>
    <a:fontScheme name="微软雅黑">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Mayas Theme Color">
    <a:dk1>
      <a:srgbClr val="5C5C5C"/>
    </a:dk1>
    <a:lt1>
      <a:sysClr val="window" lastClr="FFFFFF"/>
    </a:lt1>
    <a:dk2>
      <a:srgbClr val="3F3F3F"/>
    </a:dk2>
    <a:lt2>
      <a:srgbClr val="FCFCFC"/>
    </a:lt2>
    <a:accent1>
      <a:srgbClr val="1B6AA3"/>
    </a:accent1>
    <a:accent2>
      <a:srgbClr val="84CBC5"/>
    </a:accent2>
    <a:accent3>
      <a:srgbClr val="F8D35E"/>
    </a:accent3>
    <a:accent4>
      <a:srgbClr val="F47264"/>
    </a:accent4>
    <a:accent5>
      <a:srgbClr val="7CC8EC"/>
    </a:accent5>
    <a:accent6>
      <a:srgbClr val="868AD1"/>
    </a:accent6>
    <a:hlink>
      <a:srgbClr val="0000FF"/>
    </a:hlink>
    <a:folHlink>
      <a:srgbClr val="800080"/>
    </a:folHlink>
  </a:clrScheme>
  <a:fontScheme name="Mayas Fonts">
    <a:majorFont>
      <a:latin typeface="Source Sans Pro Light"/>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0</TotalTime>
  <Words>6298</Words>
  <Application>WPS 演示</Application>
  <PresentationFormat>宽屏</PresentationFormat>
  <Paragraphs>633</Paragraphs>
  <Slides>30</Slides>
  <Notes>0</Notes>
  <HiddenSlides>0</HiddenSlides>
  <MMClips>0</MMClips>
  <ScaleCrop>false</ScaleCrop>
  <HeadingPairs>
    <vt:vector size="8" baseType="variant">
      <vt:variant>
        <vt:lpstr>已用的字体</vt:lpstr>
      </vt:variant>
      <vt:variant>
        <vt:i4>11</vt:i4>
      </vt:variant>
      <vt:variant>
        <vt:lpstr>主题</vt:lpstr>
      </vt:variant>
      <vt:variant>
        <vt:i4>1</vt:i4>
      </vt:variant>
      <vt:variant>
        <vt:lpstr>嵌入 OLE 服务器</vt:lpstr>
      </vt:variant>
      <vt:variant>
        <vt:i4>17</vt:i4>
      </vt:variant>
      <vt:variant>
        <vt:lpstr>幻灯片标题</vt:lpstr>
      </vt:variant>
      <vt:variant>
        <vt:i4>30</vt:i4>
      </vt:variant>
    </vt:vector>
  </HeadingPairs>
  <TitlesOfParts>
    <vt:vector size="59" baseType="lpstr">
      <vt:lpstr>Arial</vt:lpstr>
      <vt:lpstr>宋体</vt:lpstr>
      <vt:lpstr>Wingdings</vt:lpstr>
      <vt:lpstr>Times New Roman</vt:lpstr>
      <vt:lpstr>Signika Negative</vt:lpstr>
      <vt:lpstr>Segoe Print</vt:lpstr>
      <vt:lpstr>微软雅黑</vt:lpstr>
      <vt:lpstr>Arial Unicode MS</vt:lpstr>
      <vt:lpstr>Calibri</vt:lpstr>
      <vt:lpstr>Source Sans Pro Light</vt:lpstr>
      <vt:lpstr>Source Sans Pro Black</vt:lpstr>
      <vt:lpstr>Office 主题</vt:lpstr>
      <vt:lpstr>Visio.Drawing.11</vt:lpstr>
      <vt:lpstr>Visio.Drawing.11</vt:lpstr>
      <vt:lpstr>Visio.Drawing.11</vt:lpstr>
      <vt:lpstr>Visio.Drawing.11</vt:lpstr>
      <vt:lpstr>Visio.Drawing.11</vt:lpstr>
      <vt:lpstr>Visio.Drawing.11</vt:lpstr>
      <vt:lpstr>Visio.Drawing.11</vt:lpstr>
      <vt:lpstr>Visio.Drawing.11</vt:lpstr>
      <vt:lpstr>Visio.Drawing.11</vt:lpstr>
      <vt:lpstr>Visio.Drawing.11</vt:lpstr>
      <vt:lpstr>Visio.Drawing.11</vt:lpstr>
      <vt:lpstr>Visio.Drawing.11</vt:lpstr>
      <vt:lpstr>Visio.Drawing.11</vt:lpstr>
      <vt:lpstr>Visio.Drawing.11</vt:lpstr>
      <vt:lpstr>Visio.Drawing.11</vt:lpstr>
      <vt:lpstr>Visio.Drawing.11</vt:lpstr>
      <vt:lpstr>Visio.Drawing.11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MOMODA素材</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PPTS</dc:title>
  <dc:creator>PPTS</dc:creator>
  <cp:keywords>PPTS</cp:keywords>
  <dc:description>PPTS</dc:description>
  <dc:subject>PPTS</dc:subject>
  <cp:category>PPTS</cp:category>
  <cp:lastModifiedBy>你希总</cp:lastModifiedBy>
  <cp:revision>60</cp:revision>
  <dcterms:created xsi:type="dcterms:W3CDTF">2015-01-21T16:40:00Z</dcterms:created>
  <dcterms:modified xsi:type="dcterms:W3CDTF">2019-05-21T10:23:42Z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2052-11.1.0.8661</vt:lpwstr>
  </property>
</Properties>
</file>

<file path=docProps/thumbnail.jpeg>
</file>